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6"/>
  </p:notesMasterIdLst>
  <p:sldIdLst>
    <p:sldId id="261" r:id="rId3"/>
    <p:sldId id="498" r:id="rId4"/>
    <p:sldId id="539" r:id="rId5"/>
    <p:sldId id="506" r:id="rId6"/>
    <p:sldId id="534" r:id="rId7"/>
    <p:sldId id="478" r:id="rId8"/>
    <p:sldId id="437" r:id="rId9"/>
    <p:sldId id="540" r:id="rId10"/>
    <p:sldId id="527" r:id="rId11"/>
    <p:sldId id="508" r:id="rId12"/>
    <p:sldId id="423" r:id="rId13"/>
    <p:sldId id="463" r:id="rId14"/>
    <p:sldId id="492" r:id="rId15"/>
    <p:sldId id="469" r:id="rId16"/>
    <p:sldId id="495" r:id="rId17"/>
    <p:sldId id="509" r:id="rId18"/>
    <p:sldId id="526" r:id="rId19"/>
    <p:sldId id="524" r:id="rId20"/>
    <p:sldId id="541" r:id="rId21"/>
    <p:sldId id="483" r:id="rId22"/>
    <p:sldId id="538" r:id="rId23"/>
    <p:sldId id="481" r:id="rId24"/>
    <p:sldId id="535" r:id="rId25"/>
  </p:sldIdLst>
  <p:sldSz cx="12192000" cy="6858000"/>
  <p:notesSz cx="6858000" cy="9144000"/>
  <p:embeddedFontLst>
    <p:embeddedFont>
      <p:font typeface="Cambria Math" panose="02040503050406030204" pitchFamily="18" charset="0"/>
      <p:regular r:id="rId27"/>
    </p:embeddedFont>
    <p:embeddedFont>
      <p:font typeface="나눔스퀘어" panose="020B0600000101010101" pitchFamily="50" charset="-127"/>
      <p:regular r:id="rId28"/>
      <p:bold r:id="rId29"/>
      <p:italic r:id="rId30"/>
      <p:boldItalic r:id="rId31"/>
    </p:embeddedFont>
    <p:embeddedFont>
      <p:font typeface="나눔스퀘어 Bold" panose="020B0600000101010101" pitchFamily="50" charset="-127"/>
      <p:regular r:id="rId32"/>
      <p:bold r:id="rId33"/>
      <p:italic r:id="rId34"/>
      <p:boldItalic r:id="rId35"/>
    </p:embeddedFont>
    <p:embeddedFont>
      <p:font typeface="나눔스퀘어 ExtraBold" panose="020B0600000101010101" pitchFamily="50" charset="-127"/>
      <p:regular r:id="rId36"/>
      <p:bold r:id="rId37"/>
      <p:italic r:id="rId38"/>
      <p:boldItalic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7171"/>
    <a:srgbClr val="2E75B6"/>
    <a:srgbClr val="404040"/>
    <a:srgbClr val="FF0000"/>
    <a:srgbClr val="0000FF"/>
    <a:srgbClr val="FFFF00"/>
    <a:srgbClr val="E6E6E6"/>
    <a:srgbClr val="067A82"/>
    <a:srgbClr val="FFFDD7"/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60" autoAdjust="0"/>
    <p:restoredTop sz="93109" autoAdjust="0"/>
  </p:normalViewPr>
  <p:slideViewPr>
    <p:cSldViewPr snapToGrid="0">
      <p:cViewPr varScale="1">
        <p:scale>
          <a:sx n="68" d="100"/>
          <a:sy n="68" d="100"/>
        </p:scale>
        <p:origin x="102" y="3186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9.xml"/><Relationship Id="rId34" Type="http://schemas.openxmlformats.org/officeDocument/2006/relationships/font" Target="fonts/font8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0" Type="http://schemas.openxmlformats.org/officeDocument/2006/relationships/slide" Target="slides/slide18.xml"/><Relationship Id="rId41" Type="http://schemas.openxmlformats.org/officeDocument/2006/relationships/font" Target="fonts/font1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="1" dirty="0">
                <a:solidFill>
                  <a:schemeClr val="tx1"/>
                </a:solidFill>
              </a:rPr>
              <a:t>RMSE of rating graph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RMSE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Sheet1!$A$2:$A$17</c:f>
              <c:strCache>
                <c:ptCount val="16"/>
                <c:pt idx="0">
                  <c:v>GCMC(Feature O, T=0.8)</c:v>
                </c:pt>
                <c:pt idx="1">
                  <c:v>GCMC(Feature O)</c:v>
                </c:pt>
                <c:pt idx="2">
                  <c:v>GCMC(Feature X)</c:v>
                </c:pt>
                <c:pt idx="3">
                  <c:v>SVDpp</c:v>
                </c:pt>
                <c:pt idx="4">
                  <c:v>SVD</c:v>
                </c:pt>
                <c:pt idx="5">
                  <c:v>BaselineOnly</c:v>
                </c:pt>
                <c:pt idx="6">
                  <c:v>KNNBaseline</c:v>
                </c:pt>
                <c:pt idx="7">
                  <c:v>KNNBasic</c:v>
                </c:pt>
                <c:pt idx="8">
                  <c:v>NMF</c:v>
                </c:pt>
                <c:pt idx="9">
                  <c:v>GCMC(Feature O) - regression</c:v>
                </c:pt>
                <c:pt idx="10">
                  <c:v>KNNWithZScore</c:v>
                </c:pt>
                <c:pt idx="11">
                  <c:v>KNNWithMeans</c:v>
                </c:pt>
                <c:pt idx="12">
                  <c:v>SlopeOne</c:v>
                </c:pt>
                <c:pt idx="13">
                  <c:v>CoClustering</c:v>
                </c:pt>
                <c:pt idx="14">
                  <c:v>GCMC(Feature X) - regression</c:v>
                </c:pt>
                <c:pt idx="15">
                  <c:v>NormalPredictor</c:v>
                </c:pt>
              </c:strCache>
            </c:strRef>
          </c:cat>
          <c:val>
            <c:numRef>
              <c:f>Sheet1!$B$2:$B$17</c:f>
              <c:numCache>
                <c:formatCode>0.0000</c:formatCode>
                <c:ptCount val="16"/>
                <c:pt idx="0">
                  <c:v>0.7127</c:v>
                </c:pt>
                <c:pt idx="1">
                  <c:v>0.71760000000000002</c:v>
                </c:pt>
                <c:pt idx="2">
                  <c:v>0.81420000000000003</c:v>
                </c:pt>
                <c:pt idx="3">
                  <c:v>0.82699999999999996</c:v>
                </c:pt>
                <c:pt idx="4">
                  <c:v>0.84689999999999999</c:v>
                </c:pt>
                <c:pt idx="5">
                  <c:v>0.84850000000000003</c:v>
                </c:pt>
                <c:pt idx="6">
                  <c:v>0.85189999999999999</c:v>
                </c:pt>
                <c:pt idx="7">
                  <c:v>0.87260000000000004</c:v>
                </c:pt>
                <c:pt idx="8">
                  <c:v>0.90559999999999996</c:v>
                </c:pt>
                <c:pt idx="9">
                  <c:v>0.91479999999999995</c:v>
                </c:pt>
                <c:pt idx="10">
                  <c:v>0.91679999999999995</c:v>
                </c:pt>
                <c:pt idx="11">
                  <c:v>0.92320000000000002</c:v>
                </c:pt>
                <c:pt idx="12">
                  <c:v>0.92730000000000001</c:v>
                </c:pt>
                <c:pt idx="13">
                  <c:v>0.95379999999999998</c:v>
                </c:pt>
                <c:pt idx="14">
                  <c:v>0.9637</c:v>
                </c:pt>
                <c:pt idx="15">
                  <c:v>1.4758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9F-4914-93E3-98357F3FAB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20399311"/>
        <c:axId val="518421711"/>
      </c:barChart>
      <c:catAx>
        <c:axId val="5203993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18421711"/>
        <c:crosses val="autoZero"/>
        <c:auto val="1"/>
        <c:lblAlgn val="ctr"/>
        <c:lblOffset val="100"/>
        <c:noMultiLvlLbl val="0"/>
      </c:catAx>
      <c:valAx>
        <c:axId val="518421711"/>
        <c:scaling>
          <c:orientation val="minMax"/>
          <c:max val="1.2"/>
          <c:min val="0.70000000000000007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203993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22225" cmpd="sng"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6B4F0-AEE2-4951-90CC-0A384C121DBD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D2D542-DABB-4C15-B84D-79736C01E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30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326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172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94574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94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656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340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141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6672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059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2187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940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6371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4599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9576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55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458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729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4805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latinLnBrk="1"/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223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 latinLnBrk="1">
              <a:buAutoNum type="arabicPeriod"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그래프를 단순 합으로 결합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 latinLnBrk="1">
              <a:buAutoNum type="arabicPeriod"/>
            </a:pPr>
            <a:r>
              <a:rPr lang="en-US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구성하여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GNN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학습</a:t>
            </a:r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166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 latinLnBrk="1">
              <a:buAutoNum type="arabicPeriod"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그래프를 단순 합으로 결합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 latinLnBrk="1">
              <a:buAutoNum type="arabicPeriod"/>
            </a:pPr>
            <a:r>
              <a:rPr lang="en-US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Multi-layer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구성하여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GNN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학습</a:t>
            </a:r>
            <a:endParaRPr lang="ko-Kore-KR" altLang="ko-Kore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70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D2D542-DABB-4C15-B84D-79736C01EC0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73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167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445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6453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D98EC-A822-481B-B411-FF304AA4B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FDDF83-52C8-4B7C-ABBE-B4061A7E3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97B5D0-3136-4629-8813-CA4BBDF6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534C43-AEF9-44CF-8B0A-5F968490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99D18-B3D1-495A-BF3E-3EF20B39D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645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4D7DEF-D48F-42AA-B67E-FAF7139F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1C90CF-8AD9-4E0E-B024-542613BA3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8EF2F4-18D2-4A2F-BFD6-F5B8038C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54D0A6-1258-4155-88E3-95F3FE711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AF5A8E-AB93-4157-945F-99817D161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7822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17B0B-6272-444D-BCA3-D525AF68E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D1CC80-6E99-4019-94AE-5C3B342E0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A19F7A-B891-4D82-8D00-4D7CC5FCA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9793CF-2B9D-4606-8A4F-A9FE7DC28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49DA92-A73D-4E62-A6AB-1D31722B5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3205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378FE-5CD3-432A-A512-89AC3676B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4855B1-7B69-483C-B4ED-5361938950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DF3667-3E7D-4BA7-B1B1-FC7CBF6F07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BA631E-2A90-403C-AEC5-C5680B36D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A4634A-6951-4FD0-9DA1-C9ACA664D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970AF5-FBA3-4CA2-A699-5A967E776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9967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6BC2C1-93EF-4292-8364-209BA6697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20F344-6A57-436D-848A-61EDBAD81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2851DE-36BA-4FF7-BEA1-696BA19DF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3DDB734-47F1-4890-9983-1BB120C8D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ACF488-4D07-44B7-838F-2143DBB74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09382B4-E813-42DD-89CD-1DCC6A2E9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B7A474-9D31-4B84-AAA8-BD09449AE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02DCC61-A1E6-4F1A-8408-5D354F2AF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66706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CBBD7-C0EE-465D-B92C-F8606A2E2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7F4B32-9F8E-43A3-BBBF-C3903D5BC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541669-64F1-4CD8-9860-48910C26A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8C7E61-8C30-4B3C-ADA4-8E8AB801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8183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515BC7-3DD9-4ED6-AE7F-E912EBC62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C14950-91E0-447B-BBB2-AF69E7772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789269-E1CA-49D5-991B-E0887C163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8461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7908E-EEE0-418A-8235-62EB739F6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169ECC-F06F-49B0-8C76-EBDC7EACB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7B1E89-EAAA-448E-B69E-914A280DB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401962-F306-47D0-AC26-77782CA7F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CD3ADF-9FD5-4BAB-9E17-62701D240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F06578-1EAB-4379-BE8A-F8627897E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6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07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06652E-64D8-4F44-A796-AFC65BB7F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5DA08E4-6EFC-4385-A986-E0C38DB0E2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810F81-CA03-43BC-8518-F727DA9E2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ECC8D5-8384-4EA4-BD0F-621329BB4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2AF06B-63DB-491C-B1E6-382CFDBE4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9FFA34-96C6-4639-BB9E-621BDFFB1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3638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3445FE-372F-4E3B-9598-8AA5313CF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F1E203-82F8-4970-BDBC-127CE7E36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7E115-A2FF-4176-9886-6469E6F9C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ACB5B8-8837-4D48-BC02-74A50AB82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1B43C7-6BBC-438E-B3B9-A93B99AA7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5740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D37D9C-C43F-41D9-B709-D427BAC3B3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17F33D-86D9-43C9-BD26-8B574BD7C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19A1D6-6058-4EFC-A5E8-7E72B0C81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C72597-4D76-4185-9FF1-0B5696A20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9B39E3-5BF9-49F1-8E50-5EE595B4A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060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112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776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594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157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282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037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69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BFF2D-8249-458D-9364-073002D4312C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1F1BE1A-578E-451F-9C12-8945C2D18360}"/>
              </a:ext>
            </a:extLst>
          </p:cNvPr>
          <p:cNvSpPr/>
          <p:nvPr userDrawn="1"/>
        </p:nvSpPr>
        <p:spPr>
          <a:xfrm>
            <a:off x="11812370" y="6440180"/>
            <a:ext cx="261611" cy="261611"/>
          </a:xfrm>
          <a:prstGeom prst="ellipse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65C33E0F-BC0B-46BF-80E0-75C744CCF87A}"/>
              </a:ext>
            </a:extLst>
          </p:cNvPr>
          <p:cNvSpPr txBox="1">
            <a:spLocks/>
          </p:cNvSpPr>
          <p:nvPr userDrawn="1"/>
        </p:nvSpPr>
        <p:spPr>
          <a:xfrm>
            <a:off x="11696152" y="6400811"/>
            <a:ext cx="494045" cy="3009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lang="ko-KR" altLang="en-US" sz="1000" kern="120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fld id="{4304F7E9-5DE7-488B-919E-FE0266CB964F}" type="slidenum">
              <a:rPr lang="en-US" altLang="ko-KR" smtClean="0"/>
              <a:pPr algn="ctr">
                <a:lnSpc>
                  <a:spcPct val="150000"/>
                </a:lnSpc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030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629147-63F0-430E-B5D0-3D219E59E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A289C5-7A2B-4C94-85AC-EFCFB2B18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BA2BC5-EBC3-44AF-828B-9A8B34BC88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47AE5-4366-4128-A7A5-38C8B0345485}" type="datetimeFigureOut">
              <a:rPr lang="ko-KR" altLang="en-US" smtClean="0"/>
              <a:t>2021-10-09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2BA308-52FA-46DF-8AC0-A50BDAA680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32EE71-6E77-4817-BE02-58C7DF45D8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2BF88-B813-41FE-96AF-5D7A7E3604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508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ExtraBold" panose="020B0600000101010101" pitchFamily="50" charset="-127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tefanoleone992/rotten-tomatoes-movies-and-critic-reviews-datase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470401" y="1334041"/>
            <a:ext cx="101599" cy="420346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48F9248-6282-4C28-A538-6062955AA16D}"/>
              </a:ext>
            </a:extLst>
          </p:cNvPr>
          <p:cNvGrpSpPr/>
          <p:nvPr/>
        </p:nvGrpSpPr>
        <p:grpSpPr>
          <a:xfrm>
            <a:off x="4982456" y="1327268"/>
            <a:ext cx="2929480" cy="646331"/>
            <a:chOff x="5171440" y="882070"/>
            <a:chExt cx="2929480" cy="646331"/>
          </a:xfrm>
        </p:grpSpPr>
        <p:sp>
          <p:nvSpPr>
            <p:cNvPr id="2" name="TextBox 1"/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1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053500" y="974402"/>
              <a:ext cx="20474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Introduction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02E499E-A22D-4115-818A-274C38005BCD}"/>
              </a:ext>
            </a:extLst>
          </p:cNvPr>
          <p:cNvGrpSpPr/>
          <p:nvPr/>
        </p:nvGrpSpPr>
        <p:grpSpPr>
          <a:xfrm>
            <a:off x="2068585" y="2433320"/>
            <a:ext cx="1991360" cy="1991360"/>
            <a:chOff x="2194560" y="2433320"/>
            <a:chExt cx="1991360" cy="1991360"/>
          </a:xfrm>
        </p:grpSpPr>
        <p:sp>
          <p:nvSpPr>
            <p:cNvPr id="6" name="타원 5"/>
            <p:cNvSpPr/>
            <p:nvPr/>
          </p:nvSpPr>
          <p:spPr>
            <a:xfrm>
              <a:off x="2194560" y="2433320"/>
              <a:ext cx="1991360" cy="1991360"/>
            </a:xfrm>
            <a:prstGeom prst="ellipse">
              <a:avLst/>
            </a:prstGeom>
            <a:solidFill>
              <a:srgbClr val="067A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84E9BE-A9D9-416C-B96E-425E6202B60D}"/>
                </a:ext>
              </a:extLst>
            </p:cNvPr>
            <p:cNvSpPr txBox="1"/>
            <p:nvPr/>
          </p:nvSpPr>
          <p:spPr>
            <a:xfrm>
              <a:off x="2392591" y="3105834"/>
              <a:ext cx="15953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INDEX</a:t>
              </a:r>
              <a:endPara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B0727E2-0205-4290-ADF0-06AE17A0D21B}"/>
              </a:ext>
            </a:extLst>
          </p:cNvPr>
          <p:cNvGrpSpPr/>
          <p:nvPr/>
        </p:nvGrpSpPr>
        <p:grpSpPr>
          <a:xfrm>
            <a:off x="4982456" y="2051377"/>
            <a:ext cx="3082406" cy="646331"/>
            <a:chOff x="5171440" y="882070"/>
            <a:chExt cx="3082406" cy="646331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4984844-5730-4DA4-93F5-8CD1CC4F5A06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2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738960A-9A9C-477E-B3A9-0174A49CA10C}"/>
                </a:ext>
              </a:extLst>
            </p:cNvPr>
            <p:cNvSpPr txBox="1"/>
            <p:nvPr/>
          </p:nvSpPr>
          <p:spPr>
            <a:xfrm>
              <a:off x="6053500" y="974402"/>
              <a:ext cx="22003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Related Work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8579B87-C52A-498D-B587-DA1AD642862E}"/>
              </a:ext>
            </a:extLst>
          </p:cNvPr>
          <p:cNvGrpSpPr/>
          <p:nvPr/>
        </p:nvGrpSpPr>
        <p:grpSpPr>
          <a:xfrm>
            <a:off x="4982456" y="2772518"/>
            <a:ext cx="3497757" cy="646331"/>
            <a:chOff x="5171440" y="882070"/>
            <a:chExt cx="3497757" cy="6463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EABD012-6A78-45BE-AE2C-E56AA4DC4EDF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3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FF9FF36-D37E-48F2-8B0D-C9B5BB0E51DA}"/>
                </a:ext>
              </a:extLst>
            </p:cNvPr>
            <p:cNvSpPr txBox="1"/>
            <p:nvPr/>
          </p:nvSpPr>
          <p:spPr>
            <a:xfrm>
              <a:off x="6053500" y="974402"/>
              <a:ext cx="26156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Method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84A7E63-34FC-4A5F-B8C9-00937A2C29B1}"/>
              </a:ext>
            </a:extLst>
          </p:cNvPr>
          <p:cNvGrpSpPr/>
          <p:nvPr/>
        </p:nvGrpSpPr>
        <p:grpSpPr>
          <a:xfrm>
            <a:off x="4982456" y="3493659"/>
            <a:ext cx="2796367" cy="646331"/>
            <a:chOff x="5171440" y="882070"/>
            <a:chExt cx="2796367" cy="6463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08B5A5-C29D-4F4D-AB3D-94FF0AB45C0E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4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71A6A27-F528-4005-B837-E8C635326A86}"/>
                </a:ext>
              </a:extLst>
            </p:cNvPr>
            <p:cNvSpPr txBox="1"/>
            <p:nvPr/>
          </p:nvSpPr>
          <p:spPr>
            <a:xfrm>
              <a:off x="6053500" y="974402"/>
              <a:ext cx="19143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Experiment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448635A-F8E6-4011-B6A6-5FAE895335F9}"/>
              </a:ext>
            </a:extLst>
          </p:cNvPr>
          <p:cNvGrpSpPr/>
          <p:nvPr/>
        </p:nvGrpSpPr>
        <p:grpSpPr>
          <a:xfrm>
            <a:off x="4982456" y="4218405"/>
            <a:ext cx="2166386" cy="646331"/>
            <a:chOff x="5171440" y="882070"/>
            <a:chExt cx="2166386" cy="64633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C22BDE9-3C9C-46DD-B8CB-402DDB34AC2E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5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41D2F2-0E7A-41B5-B3DB-8DE0DA75B218}"/>
                </a:ext>
              </a:extLst>
            </p:cNvPr>
            <p:cNvSpPr txBox="1"/>
            <p:nvPr/>
          </p:nvSpPr>
          <p:spPr>
            <a:xfrm>
              <a:off x="6053500" y="974402"/>
              <a:ext cx="12843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Results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74BD8BB-57A4-43F9-9E85-A435F522DC5C}"/>
              </a:ext>
            </a:extLst>
          </p:cNvPr>
          <p:cNvGrpSpPr/>
          <p:nvPr/>
        </p:nvGrpSpPr>
        <p:grpSpPr>
          <a:xfrm>
            <a:off x="4982456" y="4943151"/>
            <a:ext cx="2703521" cy="646331"/>
            <a:chOff x="5171440" y="882070"/>
            <a:chExt cx="2703521" cy="64633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767E841-7B34-4BF3-BF2D-ECDDA3DC9043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6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B6BA1FF-A960-4C76-98EB-8423B37C957E}"/>
                </a:ext>
              </a:extLst>
            </p:cNvPr>
            <p:cNvSpPr txBox="1"/>
            <p:nvPr/>
          </p:nvSpPr>
          <p:spPr>
            <a:xfrm>
              <a:off x="6053500" y="974402"/>
              <a:ext cx="18214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Conclusion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B82563C-4EDC-493F-ABB5-52949A836935}"/>
              </a:ext>
            </a:extLst>
          </p:cNvPr>
          <p:cNvGrpSpPr/>
          <p:nvPr/>
        </p:nvGrpSpPr>
        <p:grpSpPr>
          <a:xfrm>
            <a:off x="4982456" y="5747823"/>
            <a:ext cx="2598427" cy="646331"/>
            <a:chOff x="5171440" y="882070"/>
            <a:chExt cx="2598427" cy="64633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033CA72-81D8-48EF-8D10-2D6EFAB1EE7F}"/>
                </a:ext>
              </a:extLst>
            </p:cNvPr>
            <p:cNvSpPr txBox="1"/>
            <p:nvPr/>
          </p:nvSpPr>
          <p:spPr>
            <a:xfrm>
              <a:off x="5171440" y="882070"/>
              <a:ext cx="47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7</a:t>
              </a:r>
              <a:endPara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D35BCE4-01C3-4A1E-ABA6-AD358CAD4263}"/>
                </a:ext>
              </a:extLst>
            </p:cNvPr>
            <p:cNvSpPr txBox="1"/>
            <p:nvPr/>
          </p:nvSpPr>
          <p:spPr>
            <a:xfrm>
              <a:off x="6053500" y="974402"/>
              <a:ext cx="17163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 b="0">
                  <a:ln>
                    <a:solidFill>
                      <a:schemeClr val="bg2">
                        <a:lumMod val="25000"/>
                        <a:alpha val="1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defRPr>
              </a:lvl1pPr>
            </a:lstStyle>
            <a:p>
              <a:r>
                <a:rPr lang="en-US" altLang="ko-KR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Arial" panose="020B0604020202020204" pitchFamily="34" charset="0"/>
                </a:rPr>
                <a:t>Reference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8943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3161279" y="2884656"/>
            <a:ext cx="54377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922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-5736" y="1104049"/>
            <a:ext cx="12006197" cy="5821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Dataset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Period : 1914.06.01 ~ 2020.10.31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Link :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  <a:hlinkClick r:id="rId3"/>
              </a:rPr>
              <a:t>https://www.kaggle.com/stefanoleone992/rotten-tomatoes-movies-and-critic-reviews-dataset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Data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7DED9D5F-C93C-4BFD-862A-C58E74868F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477375"/>
              </p:ext>
            </p:extLst>
          </p:nvPr>
        </p:nvGraphicFramePr>
        <p:xfrm>
          <a:off x="1344646" y="2907487"/>
          <a:ext cx="9502707" cy="21217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8186">
                  <a:extLst>
                    <a:ext uri="{9D8B030D-6E8A-4147-A177-3AD203B41FA5}">
                      <a16:colId xmlns:a16="http://schemas.microsoft.com/office/drawing/2014/main" val="2271742623"/>
                    </a:ext>
                  </a:extLst>
                </a:gridCol>
                <a:gridCol w="1583350">
                  <a:extLst>
                    <a:ext uri="{9D8B030D-6E8A-4147-A177-3AD203B41FA5}">
                      <a16:colId xmlns:a16="http://schemas.microsoft.com/office/drawing/2014/main" val="1428650902"/>
                    </a:ext>
                  </a:extLst>
                </a:gridCol>
                <a:gridCol w="6161171">
                  <a:extLst>
                    <a:ext uri="{9D8B030D-6E8A-4147-A177-3AD203B41FA5}">
                      <a16:colId xmlns:a16="http://schemas.microsoft.com/office/drawing/2014/main" val="3261201874"/>
                    </a:ext>
                  </a:extLst>
                </a:gridCol>
              </a:tblGrid>
              <a:tr h="2619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File name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Dimension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Columns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378084"/>
                  </a:ext>
                </a:extLst>
              </a:tr>
              <a:tr h="10902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Movie data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(17713, 22)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rotten_tomatoes_link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movie_title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movie_info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critics_consensus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content_rating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'genres', 'directors', 'authors', 'actors',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original_release_date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streaming_release_date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'runtime',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production_company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tomatometer_status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tomatometer_rating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audience_status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audience_rating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audience_count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tomatometer_top_critics_count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tomatometer_fresh_critics_count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', '</a:t>
                      </a:r>
                      <a:r>
                        <a:rPr lang="en-US" altLang="ko-KR" sz="1050" kern="1200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tomatometer_rotten_critics_count</a:t>
                      </a:r>
                      <a:r>
                        <a:rPr lang="en-US" altLang="ko-KR" sz="105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'</a:t>
                      </a:r>
                      <a:endParaRPr lang="ko-KR" altLang="en-US" sz="1050" kern="12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3843380"/>
                  </a:ext>
                </a:extLst>
              </a:tr>
              <a:tr h="4713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 data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1048576, 8)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rotten_tomatoes_link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critic_name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top_critic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publisher_name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review_type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review_score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review_date</a:t>
                      </a:r>
                      <a:r>
                        <a:rPr lang="en-US" altLang="ko-KR" sz="105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05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review_content</a:t>
                      </a:r>
                      <a:endParaRPr lang="en-US" altLang="ko-KR" sz="105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22986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EAF54F8-8D93-4CBD-9068-A897093931C2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 – dataset (Movie)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8AD11B4-8581-4D5B-860B-E6F464A159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5125100"/>
              </p:ext>
            </p:extLst>
          </p:nvPr>
        </p:nvGraphicFramePr>
        <p:xfrm>
          <a:off x="2837140" y="5147675"/>
          <a:ext cx="6517720" cy="15782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29430">
                  <a:extLst>
                    <a:ext uri="{9D8B030D-6E8A-4147-A177-3AD203B41FA5}">
                      <a16:colId xmlns:a16="http://schemas.microsoft.com/office/drawing/2014/main" val="836706278"/>
                    </a:ext>
                  </a:extLst>
                </a:gridCol>
                <a:gridCol w="1629430">
                  <a:extLst>
                    <a:ext uri="{9D8B030D-6E8A-4147-A177-3AD203B41FA5}">
                      <a16:colId xmlns:a16="http://schemas.microsoft.com/office/drawing/2014/main" val="3061065767"/>
                    </a:ext>
                  </a:extLst>
                </a:gridCol>
                <a:gridCol w="1629430">
                  <a:extLst>
                    <a:ext uri="{9D8B030D-6E8A-4147-A177-3AD203B41FA5}">
                      <a16:colId xmlns:a16="http://schemas.microsoft.com/office/drawing/2014/main" val="4283160256"/>
                    </a:ext>
                  </a:extLst>
                </a:gridCol>
                <a:gridCol w="1629430">
                  <a:extLst>
                    <a:ext uri="{9D8B030D-6E8A-4147-A177-3AD203B41FA5}">
                      <a16:colId xmlns:a16="http://schemas.microsoft.com/office/drawing/2014/main" val="375619055"/>
                    </a:ext>
                  </a:extLst>
                </a:gridCol>
              </a:tblGrid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Rating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Review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Amount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Rate</a:t>
                      </a:r>
                      <a:endParaRPr lang="ko-KR" altLang="en-US" sz="14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6780375"/>
                  </a:ext>
                </a:extLst>
              </a:tr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758,709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67%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0635746"/>
                  </a:ext>
                </a:extLst>
              </a:tr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305,502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27%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0370213"/>
                  </a:ext>
                </a:extLst>
              </a:tr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65,372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5%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8860972"/>
                  </a:ext>
                </a:extLst>
              </a:tr>
              <a:tr h="3156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434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0.03%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5696507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B01C86E2-776B-4C61-A6AD-A8ED6361604D}"/>
              </a:ext>
            </a:extLst>
          </p:cNvPr>
          <p:cNvSpPr/>
          <p:nvPr/>
        </p:nvSpPr>
        <p:spPr>
          <a:xfrm>
            <a:off x="2837140" y="5472891"/>
            <a:ext cx="6517720" cy="2742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2683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Dataset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Rating matrix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Group : </a:t>
            </a: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critic_name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top_critic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, </a:t>
            </a: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publisher_name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The number of users : </a:t>
            </a:r>
            <a:r>
              <a:rPr lang="en-US" altLang="ko-KR" dirty="0">
                <a:solidFill>
                  <a:srgbClr val="0000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9,794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Movie matrix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The number of movies: </a:t>
            </a:r>
            <a:r>
              <a:rPr lang="en-US" altLang="ko-KR" dirty="0">
                <a:solidFill>
                  <a:srgbClr val="0000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17,614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6E00048-7867-411C-8E9A-ECF5BEFC2906}"/>
              </a:ext>
            </a:extLst>
          </p:cNvPr>
          <p:cNvGrpSpPr/>
          <p:nvPr/>
        </p:nvGrpSpPr>
        <p:grpSpPr>
          <a:xfrm>
            <a:off x="4683759" y="2617901"/>
            <a:ext cx="7389707" cy="1215805"/>
            <a:chOff x="2401146" y="2685636"/>
            <a:chExt cx="7389707" cy="121580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A8460A3-524A-43F5-BDBD-438F2AC5B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01146" y="2685636"/>
              <a:ext cx="7389707" cy="1215805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3DBC4B5-E514-45E8-923E-1D4A8D4847E7}"/>
                </a:ext>
              </a:extLst>
            </p:cNvPr>
            <p:cNvSpPr/>
            <p:nvPr/>
          </p:nvSpPr>
          <p:spPr>
            <a:xfrm>
              <a:off x="4299890" y="2882232"/>
              <a:ext cx="2024186" cy="101920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9908D3E-9645-4035-B989-B19809BF88D3}"/>
                </a:ext>
              </a:extLst>
            </p:cNvPr>
            <p:cNvSpPr/>
            <p:nvPr/>
          </p:nvSpPr>
          <p:spPr>
            <a:xfrm>
              <a:off x="2569353" y="2882232"/>
              <a:ext cx="339265" cy="101920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21211B2-035E-4424-9BF1-F2CE3AC97834}"/>
              </a:ext>
            </a:extLst>
          </p:cNvPr>
          <p:cNvGrpSpPr/>
          <p:nvPr/>
        </p:nvGrpSpPr>
        <p:grpSpPr>
          <a:xfrm>
            <a:off x="5945242" y="4524526"/>
            <a:ext cx="6114674" cy="2181058"/>
            <a:chOff x="3038662" y="4403530"/>
            <a:chExt cx="6114674" cy="2181058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5149539-EC99-4E8B-8C6A-2B2C00402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38662" y="4403530"/>
              <a:ext cx="6114674" cy="2181058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E1C582E-086F-4FA7-96D6-6E19B122F1BA}"/>
                </a:ext>
              </a:extLst>
            </p:cNvPr>
            <p:cNvSpPr/>
            <p:nvPr/>
          </p:nvSpPr>
          <p:spPr>
            <a:xfrm>
              <a:off x="3173306" y="4403530"/>
              <a:ext cx="416561" cy="213950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21322F-F677-46DC-80A0-7664DE34B3A4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254DF3-0E6D-4E21-847D-5843513E5A9E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 – dataset (Movie)</a:t>
            </a:r>
          </a:p>
        </p:txBody>
      </p:sp>
    </p:spTree>
    <p:extLst>
      <p:ext uri="{BB962C8B-B14F-4D97-AF65-F5344CB8AC3E}">
        <p14:creationId xmlns:p14="http://schemas.microsoft.com/office/powerpoint/2010/main" val="3325030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Histogram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Group: User, Movie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Train/test rate = 9 : 1 (by timestamp)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Number: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user_id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(850),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movie_id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(6,805)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Exclude cold-start problem (user, item)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63DAF1E-4B4E-43CF-9BEE-010B9A6BB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33" y="3695334"/>
            <a:ext cx="5239395" cy="269271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 – dataset (Movie)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B7C3F7-CA2D-48B4-8167-1841B3AB22AC}"/>
              </a:ext>
            </a:extLst>
          </p:cNvPr>
          <p:cNvSpPr txBox="1"/>
          <p:nvPr/>
        </p:nvSpPr>
        <p:spPr>
          <a:xfrm>
            <a:off x="2391485" y="6416392"/>
            <a:ext cx="1246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&lt;User&gt;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7AE903-94BA-4C46-8754-AAFA4D0BDE22}"/>
              </a:ext>
            </a:extLst>
          </p:cNvPr>
          <p:cNvSpPr txBox="1"/>
          <p:nvPr/>
        </p:nvSpPr>
        <p:spPr>
          <a:xfrm>
            <a:off x="8465349" y="6416392"/>
            <a:ext cx="1246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&lt;Movie&gt;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CAAC3600-6509-4250-B292-06681CD165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8352441"/>
              </p:ext>
            </p:extLst>
          </p:nvPr>
        </p:nvGraphicFramePr>
        <p:xfrm>
          <a:off x="5918718" y="1147263"/>
          <a:ext cx="5856802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48103">
                  <a:extLst>
                    <a:ext uri="{9D8B030D-6E8A-4147-A177-3AD203B41FA5}">
                      <a16:colId xmlns:a16="http://schemas.microsoft.com/office/drawing/2014/main" val="1776087551"/>
                    </a:ext>
                  </a:extLst>
                </a:gridCol>
                <a:gridCol w="2158998">
                  <a:extLst>
                    <a:ext uri="{9D8B030D-6E8A-4147-A177-3AD203B41FA5}">
                      <a16:colId xmlns:a16="http://schemas.microsoft.com/office/drawing/2014/main" val="1870970699"/>
                    </a:ext>
                  </a:extLst>
                </a:gridCol>
                <a:gridCol w="2249701">
                  <a:extLst>
                    <a:ext uri="{9D8B030D-6E8A-4147-A177-3AD203B41FA5}">
                      <a16:colId xmlns:a16="http://schemas.microsoft.com/office/drawing/2014/main" val="10773203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Range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User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Movie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526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Total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9,794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17,614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7889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&lt; 3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3,552 (36%)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993   (6%)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531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&lt; 5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4,653 (48%)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2,892 (16%)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369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&gt;= 20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2,994 (31%)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8,110 (46%)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2775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&gt;= 500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345   (4%)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13   (0%)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875019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6AE880B1-1E6E-407C-AE5F-50D49F62D2E8}"/>
              </a:ext>
            </a:extLst>
          </p:cNvPr>
          <p:cNvGrpSpPr/>
          <p:nvPr/>
        </p:nvGrpSpPr>
        <p:grpSpPr>
          <a:xfrm>
            <a:off x="973494" y="3759200"/>
            <a:ext cx="1336213" cy="2296160"/>
            <a:chOff x="873760" y="3765973"/>
            <a:chExt cx="1524498" cy="229616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381BB9F-774D-4FE8-B8F6-23E31EDC2EE8}"/>
                </a:ext>
              </a:extLst>
            </p:cNvPr>
            <p:cNvSpPr/>
            <p:nvPr/>
          </p:nvSpPr>
          <p:spPr>
            <a:xfrm>
              <a:off x="873760" y="3765973"/>
              <a:ext cx="1524498" cy="229616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21BBCF-709F-41C7-838E-252F0A5EC7E3}"/>
                </a:ext>
              </a:extLst>
            </p:cNvPr>
            <p:cNvSpPr txBox="1"/>
            <p:nvPr/>
          </p:nvSpPr>
          <p:spPr>
            <a:xfrm>
              <a:off x="943311" y="4775553"/>
              <a:ext cx="138539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rgbClr val="FF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Reviews &gt;= 20</a:t>
              </a:r>
              <a:endParaRPr lang="ko-KR" altLang="en-US" sz="10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807685D-91EB-44BE-9106-D8BE9FC84493}"/>
              </a:ext>
            </a:extLst>
          </p:cNvPr>
          <p:cNvSpPr/>
          <p:nvPr/>
        </p:nvSpPr>
        <p:spPr>
          <a:xfrm>
            <a:off x="5918718" y="2621280"/>
            <a:ext cx="3604589" cy="392853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2BB30AB-D738-4EAC-9EA0-AE0B3780A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5453" y="3695334"/>
            <a:ext cx="5186083" cy="26937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89728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52552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Sentiment, Emotion dataset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Training data for BERT model in Kaggle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Sentiment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Emotion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9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Feature generating/augmentation using BERT fine-tuning</a:t>
            </a:r>
          </a:p>
          <a:p>
            <a:pPr lvl="2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82E6BFD-D33F-4625-A1FD-C9A419B6D4E9}"/>
              </a:ext>
            </a:extLst>
          </p:cNvPr>
          <p:cNvSpPr/>
          <p:nvPr/>
        </p:nvSpPr>
        <p:spPr>
          <a:xfrm>
            <a:off x="1849116" y="5178393"/>
            <a:ext cx="9624907" cy="1493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568809-9066-4076-99D9-4D4BF990DD35}"/>
              </a:ext>
            </a:extLst>
          </p:cNvPr>
          <p:cNvSpPr txBox="1"/>
          <p:nvPr/>
        </p:nvSpPr>
        <p:spPr>
          <a:xfrm>
            <a:off x="2519589" y="5757212"/>
            <a:ext cx="1947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Uma Thurman as Medusa, the gorgon with a coiffure of writhing snakes and stone-inducing hypnotic gaze is one of the highlights of this bewitching fantasy</a:t>
            </a:r>
            <a:endParaRPr lang="ko-KR" altLang="en-US" sz="1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7FF8E09-C5C9-42E5-8BF5-A7AFB2F8BD32}"/>
              </a:ext>
            </a:extLst>
          </p:cNvPr>
          <p:cNvSpPr/>
          <p:nvPr/>
        </p:nvSpPr>
        <p:spPr>
          <a:xfrm>
            <a:off x="4810667" y="5799426"/>
            <a:ext cx="469649" cy="399513"/>
          </a:xfrm>
          <a:prstGeom prst="rightArrow">
            <a:avLst/>
          </a:prstGeom>
          <a:solidFill>
            <a:srgbClr val="FFFF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344799-89D7-4038-8AA6-2BEAB961AB3D}"/>
              </a:ext>
            </a:extLst>
          </p:cNvPr>
          <p:cNvSpPr txBox="1"/>
          <p:nvPr/>
        </p:nvSpPr>
        <p:spPr>
          <a:xfrm>
            <a:off x="7902908" y="5883448"/>
            <a:ext cx="1642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Sentiment, emotion value</a:t>
            </a:r>
            <a:endParaRPr lang="ko-KR" altLang="en-US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9778C861-DE94-4D0C-8EDA-8A3A6A63A8F6}"/>
              </a:ext>
            </a:extLst>
          </p:cNvPr>
          <p:cNvSpPr/>
          <p:nvPr/>
        </p:nvSpPr>
        <p:spPr>
          <a:xfrm>
            <a:off x="7461233" y="5799425"/>
            <a:ext cx="469649" cy="399513"/>
          </a:xfrm>
          <a:prstGeom prst="rightArrow">
            <a:avLst/>
          </a:prstGeom>
          <a:solidFill>
            <a:srgbClr val="FFFF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7391E3-F12F-4F26-845C-797E467FE75C}"/>
              </a:ext>
            </a:extLst>
          </p:cNvPr>
          <p:cNvSpPr txBox="1"/>
          <p:nvPr/>
        </p:nvSpPr>
        <p:spPr>
          <a:xfrm>
            <a:off x="2488246" y="5487487"/>
            <a:ext cx="1859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Review data</a:t>
            </a:r>
            <a:endParaRPr lang="ko-KR" altLang="en-US" sz="1600" b="1" dirty="0">
              <a:solidFill>
                <a:srgbClr val="0000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748A59-D288-406A-88EC-040919559A87}"/>
              </a:ext>
            </a:extLst>
          </p:cNvPr>
          <p:cNvSpPr txBox="1"/>
          <p:nvPr/>
        </p:nvSpPr>
        <p:spPr>
          <a:xfrm>
            <a:off x="8099657" y="5540441"/>
            <a:ext cx="12490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Result</a:t>
            </a:r>
            <a:endParaRPr lang="ko-KR" altLang="en-US" sz="1600" b="1" dirty="0">
              <a:solidFill>
                <a:srgbClr val="0000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1E6B2462-C350-4117-BB74-8C2EB261E4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178121"/>
              </p:ext>
            </p:extLst>
          </p:nvPr>
        </p:nvGraphicFramePr>
        <p:xfrm>
          <a:off x="10251330" y="5434276"/>
          <a:ext cx="924669" cy="89834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08223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308223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308223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1914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E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1914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1914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1914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2187" marR="72187" marT="36093" marB="36093"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DC369788-AEBB-40F9-AC72-5C6B12783D67}"/>
              </a:ext>
            </a:extLst>
          </p:cNvPr>
          <p:cNvSpPr txBox="1"/>
          <p:nvPr/>
        </p:nvSpPr>
        <p:spPr>
          <a:xfrm>
            <a:off x="10384893" y="6348851"/>
            <a:ext cx="6575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(graph)</a:t>
            </a:r>
            <a:endParaRPr lang="ko-KR" altLang="en-US" sz="1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E142630E-2783-472E-895F-1457214995BF}"/>
              </a:ext>
            </a:extLst>
          </p:cNvPr>
          <p:cNvSpPr/>
          <p:nvPr/>
        </p:nvSpPr>
        <p:spPr>
          <a:xfrm>
            <a:off x="9644648" y="5799424"/>
            <a:ext cx="469649" cy="399513"/>
          </a:xfrm>
          <a:prstGeom prst="rightArrow">
            <a:avLst/>
          </a:prstGeom>
          <a:solidFill>
            <a:srgbClr val="FFFF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2AEBC07-D16D-4B07-97A2-D2B09D1C5024}"/>
              </a:ext>
            </a:extLst>
          </p:cNvPr>
          <p:cNvSpPr/>
          <p:nvPr/>
        </p:nvSpPr>
        <p:spPr>
          <a:xfrm>
            <a:off x="10596054" y="5435945"/>
            <a:ext cx="219486" cy="88966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5" name="Picture 2" descr="TensorFlow Hub">
            <a:extLst>
              <a:ext uri="{FF2B5EF4-FFF2-40B4-BE49-F238E27FC236}">
                <a16:creationId xmlns:a16="http://schemas.microsoft.com/office/drawing/2014/main" id="{1870E876-7E76-4603-996B-38936ED85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691" y="5276735"/>
            <a:ext cx="1334167" cy="1334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D7DBE6CC-F6BD-4C94-A1DC-CCCD17530C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145"/>
          <a:stretch/>
        </p:blipFill>
        <p:spPr>
          <a:xfrm>
            <a:off x="8547836" y="2434940"/>
            <a:ext cx="3406987" cy="78508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88DF2853-304A-405C-9FA0-1DDBB11A4367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1A9486-77F7-43A7-9396-414611FE1EB2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 – dataset (sentiment, emotion)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310BC4C6-91C4-49E8-BF22-7F6B6E6A39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7836" y="3714287"/>
            <a:ext cx="3406987" cy="9612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5FCDB266-0F60-409C-B6D9-83F87A1A31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756137"/>
              </p:ext>
            </p:extLst>
          </p:nvPr>
        </p:nvGraphicFramePr>
        <p:xfrm>
          <a:off x="1821248" y="2483772"/>
          <a:ext cx="5974080" cy="731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94816">
                  <a:extLst>
                    <a:ext uri="{9D8B030D-6E8A-4147-A177-3AD203B41FA5}">
                      <a16:colId xmlns:a16="http://schemas.microsoft.com/office/drawing/2014/main" val="1746598340"/>
                    </a:ext>
                  </a:extLst>
                </a:gridCol>
                <a:gridCol w="1194816">
                  <a:extLst>
                    <a:ext uri="{9D8B030D-6E8A-4147-A177-3AD203B41FA5}">
                      <a16:colId xmlns:a16="http://schemas.microsoft.com/office/drawing/2014/main" val="1365705967"/>
                    </a:ext>
                  </a:extLst>
                </a:gridCol>
                <a:gridCol w="1194816">
                  <a:extLst>
                    <a:ext uri="{9D8B030D-6E8A-4147-A177-3AD203B41FA5}">
                      <a16:colId xmlns:a16="http://schemas.microsoft.com/office/drawing/2014/main" val="3852867826"/>
                    </a:ext>
                  </a:extLst>
                </a:gridCol>
                <a:gridCol w="1194816">
                  <a:extLst>
                    <a:ext uri="{9D8B030D-6E8A-4147-A177-3AD203B41FA5}">
                      <a16:colId xmlns:a16="http://schemas.microsoft.com/office/drawing/2014/main" val="2345116814"/>
                    </a:ext>
                  </a:extLst>
                </a:gridCol>
                <a:gridCol w="1194816">
                  <a:extLst>
                    <a:ext uri="{9D8B030D-6E8A-4147-A177-3AD203B41FA5}">
                      <a16:colId xmlns:a16="http://schemas.microsoft.com/office/drawing/2014/main" val="79665542"/>
                    </a:ext>
                  </a:extLst>
                </a:gridCol>
              </a:tblGrid>
              <a:tr h="1504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649709"/>
                  </a:ext>
                </a:extLst>
              </a:tr>
              <a:tr h="2508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Negative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Somewhat Negative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Neutral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Somewhat Positive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Positive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932211"/>
                  </a:ext>
                </a:extLst>
              </a:tr>
            </a:tbl>
          </a:graphicData>
        </a:graphic>
      </p:graphicFrame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46416294-382E-4D2D-9B0D-64EEB62BEF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080517"/>
              </p:ext>
            </p:extLst>
          </p:nvPr>
        </p:nvGraphicFramePr>
        <p:xfrm>
          <a:off x="1821248" y="3714287"/>
          <a:ext cx="5974080" cy="5486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5680">
                  <a:extLst>
                    <a:ext uri="{9D8B030D-6E8A-4147-A177-3AD203B41FA5}">
                      <a16:colId xmlns:a16="http://schemas.microsoft.com/office/drawing/2014/main" val="1746598340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1365705967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3852867826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2345116814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79665542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772453950"/>
                    </a:ext>
                  </a:extLst>
                </a:gridCol>
              </a:tblGrid>
              <a:tr h="2245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649709"/>
                  </a:ext>
                </a:extLst>
              </a:tr>
              <a:tr h="2245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anger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fear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joy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love</a:t>
                      </a:r>
                      <a:endParaRPr lang="en-US" altLang="ko-KR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sadness</a:t>
                      </a:r>
                      <a:endParaRPr lang="en-US" altLang="ko-KR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surprise</a:t>
                      </a:r>
                      <a:endParaRPr lang="en-US" altLang="ko-KR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932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4117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4. Experiment – Table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Result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Graph type : Rating, Sentiment, Emotion + Meta </a:t>
            </a:r>
            <a:r>
              <a:rPr lang="en-US" altLang="ko-KR" sz="16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informaion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Data : 60% (rating, review)</a:t>
            </a: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B88B68A-C495-40E3-8692-FFF5DE8E59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960866"/>
              </p:ext>
            </p:extLst>
          </p:nvPr>
        </p:nvGraphicFramePr>
        <p:xfrm>
          <a:off x="1053253" y="2338474"/>
          <a:ext cx="10085493" cy="430159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21374">
                  <a:extLst>
                    <a:ext uri="{9D8B030D-6E8A-4147-A177-3AD203B41FA5}">
                      <a16:colId xmlns:a16="http://schemas.microsoft.com/office/drawing/2014/main" val="4008499988"/>
                    </a:ext>
                  </a:extLst>
                </a:gridCol>
                <a:gridCol w="2315470">
                  <a:extLst>
                    <a:ext uri="{9D8B030D-6E8A-4147-A177-3AD203B41FA5}">
                      <a16:colId xmlns:a16="http://schemas.microsoft.com/office/drawing/2014/main" val="1529522428"/>
                    </a:ext>
                  </a:extLst>
                </a:gridCol>
                <a:gridCol w="1519938">
                  <a:extLst>
                    <a:ext uri="{9D8B030D-6E8A-4147-A177-3AD203B41FA5}">
                      <a16:colId xmlns:a16="http://schemas.microsoft.com/office/drawing/2014/main" val="1971766107"/>
                    </a:ext>
                  </a:extLst>
                </a:gridCol>
                <a:gridCol w="3728711">
                  <a:extLst>
                    <a:ext uri="{9D8B030D-6E8A-4147-A177-3AD203B41FA5}">
                      <a16:colId xmlns:a16="http://schemas.microsoft.com/office/drawing/2014/main" val="2794507224"/>
                    </a:ext>
                  </a:extLst>
                </a:gridCol>
              </a:tblGrid>
              <a:tr h="5376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Type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Method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RMSE/MAE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Data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0208645"/>
                  </a:ext>
                </a:extLst>
              </a:tr>
              <a:tr h="11504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Baselines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CF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MF: SVD, SVD++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Low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7439719"/>
                  </a:ext>
                </a:extLst>
              </a:tr>
              <a:tr h="11504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Graph 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(in general)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GCMC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Middle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2368754"/>
                  </a:ext>
                </a:extLst>
              </a:tr>
              <a:tr h="353983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Graph 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(our model)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GCMC + </a:t>
                      </a:r>
                      <a:r>
                        <a:rPr lang="en-US" altLang="ko-KR" dirty="0">
                          <a:solidFill>
                            <a:srgbClr val="0000FF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“</a:t>
                      </a:r>
                      <a:r>
                        <a:rPr lang="en-US" altLang="ko-KR" dirty="0">
                          <a:solidFill>
                            <a:srgbClr val="0000FF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novelty”</a:t>
                      </a:r>
                      <a:endParaRPr lang="ko-KR" altLang="en-US" dirty="0">
                        <a:solidFill>
                          <a:srgbClr val="0000FF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High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4024414"/>
                  </a:ext>
                </a:extLst>
              </a:tr>
              <a:tr h="3539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 + Sentiment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7508388"/>
                  </a:ext>
                </a:extLst>
              </a:tr>
              <a:tr h="3539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+ Emotion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538800"/>
                  </a:ext>
                </a:extLst>
              </a:tr>
              <a:tr h="35398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Rating + Sentiment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+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Emotion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418939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05B0563F-7AF4-425C-86E9-5E128EF05F9C}"/>
              </a:ext>
            </a:extLst>
          </p:cNvPr>
          <p:cNvSpPr/>
          <p:nvPr/>
        </p:nvSpPr>
        <p:spPr>
          <a:xfrm>
            <a:off x="5879254" y="2275840"/>
            <a:ext cx="1551093" cy="4490720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230DC4-97D0-46A5-9FB1-7F1837315071}"/>
              </a:ext>
            </a:extLst>
          </p:cNvPr>
          <p:cNvSpPr txBox="1"/>
          <p:nvPr/>
        </p:nvSpPr>
        <p:spPr>
          <a:xfrm>
            <a:off x="5831840" y="1840728"/>
            <a:ext cx="164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Ideal result</a:t>
            </a:r>
            <a:endParaRPr lang="ko-KR" altLang="en-US" sz="2000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7051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3945949" y="2884656"/>
            <a:ext cx="38683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5. Results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202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5. Results – Table</a:t>
            </a:r>
          </a:p>
        </p:txBody>
      </p:sp>
      <p:sp>
        <p:nvSpPr>
          <p:cNvPr id="12" name="왼쪽 중괄호 11">
            <a:extLst>
              <a:ext uri="{FF2B5EF4-FFF2-40B4-BE49-F238E27FC236}">
                <a16:creationId xmlns:a16="http://schemas.microsoft.com/office/drawing/2014/main" id="{4E021BB8-F30C-48B7-8F8C-829BC1147DE4}"/>
              </a:ext>
            </a:extLst>
          </p:cNvPr>
          <p:cNvSpPr/>
          <p:nvPr/>
        </p:nvSpPr>
        <p:spPr>
          <a:xfrm>
            <a:off x="1507204" y="1715806"/>
            <a:ext cx="513184" cy="3210561"/>
          </a:xfrm>
          <a:prstGeom prst="lef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왼쪽 중괄호 12">
            <a:extLst>
              <a:ext uri="{FF2B5EF4-FFF2-40B4-BE49-F238E27FC236}">
                <a16:creationId xmlns:a16="http://schemas.microsoft.com/office/drawing/2014/main" id="{A5876D2F-6633-42FE-9373-B652D6D0D6BF}"/>
              </a:ext>
            </a:extLst>
          </p:cNvPr>
          <p:cNvSpPr/>
          <p:nvPr/>
        </p:nvSpPr>
        <p:spPr>
          <a:xfrm>
            <a:off x="1507204" y="5002809"/>
            <a:ext cx="513184" cy="1774953"/>
          </a:xfrm>
          <a:prstGeom prst="lef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84C300-7126-45A3-8CCF-49B84F2FF5BF}"/>
              </a:ext>
            </a:extLst>
          </p:cNvPr>
          <p:cNvSpPr txBox="1"/>
          <p:nvPr/>
        </p:nvSpPr>
        <p:spPr>
          <a:xfrm>
            <a:off x="401838" y="3111096"/>
            <a:ext cx="1026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Surprise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91547B-358E-422F-B146-ABB307624725}"/>
              </a:ext>
            </a:extLst>
          </p:cNvPr>
          <p:cNvSpPr txBox="1"/>
          <p:nvPr/>
        </p:nvSpPr>
        <p:spPr>
          <a:xfrm>
            <a:off x="401839" y="5555203"/>
            <a:ext cx="1026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GCMC</a:t>
            </a:r>
            <a:endParaRPr lang="ko-KR" altLang="en-US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B5CED7D-DEC7-40C9-A162-FA5F0A10D3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6370243"/>
              </p:ext>
            </p:extLst>
          </p:nvPr>
        </p:nvGraphicFramePr>
        <p:xfrm>
          <a:off x="2099386" y="1372722"/>
          <a:ext cx="8254906" cy="54050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80115">
                  <a:extLst>
                    <a:ext uri="{9D8B030D-6E8A-4147-A177-3AD203B41FA5}">
                      <a16:colId xmlns:a16="http://schemas.microsoft.com/office/drawing/2014/main" val="932455553"/>
                    </a:ext>
                  </a:extLst>
                </a:gridCol>
                <a:gridCol w="3555484">
                  <a:extLst>
                    <a:ext uri="{9D8B030D-6E8A-4147-A177-3AD203B41FA5}">
                      <a16:colId xmlns:a16="http://schemas.microsoft.com/office/drawing/2014/main" val="516593865"/>
                    </a:ext>
                  </a:extLst>
                </a:gridCol>
                <a:gridCol w="819307">
                  <a:extLst>
                    <a:ext uri="{9D8B030D-6E8A-4147-A177-3AD203B41FA5}">
                      <a16:colId xmlns:a16="http://schemas.microsoft.com/office/drawing/2014/main" val="963060679"/>
                    </a:ext>
                  </a:extLst>
                </a:gridCol>
              </a:tblGrid>
              <a:tr h="3008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Algorithm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RMSE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5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RANK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611184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>
                          <a:effectLst/>
                        </a:rPr>
                        <a:t>SVD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0.8469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94139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 err="1">
                          <a:effectLst/>
                        </a:rPr>
                        <a:t>SVDpp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0.8270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1251500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 err="1">
                          <a:effectLst/>
                        </a:rPr>
                        <a:t>SlopeOne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0.9273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</a:rPr>
                        <a:t>14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4828880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>
                          <a:effectLst/>
                        </a:rPr>
                        <a:t>NMF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0.9056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270778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 err="1">
                          <a:effectLst/>
                        </a:rPr>
                        <a:t>NormalPredictor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1.4758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</a:rPr>
                        <a:t>17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0264652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 err="1">
                          <a:effectLst/>
                        </a:rPr>
                        <a:t>KNNBasic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0.8726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389107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 err="1">
                          <a:effectLst/>
                        </a:rPr>
                        <a:t>KNNBaseline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0.8519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218740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 err="1">
                          <a:effectLst/>
                        </a:rPr>
                        <a:t>KNNWithMeans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0.9232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</a:rPr>
                        <a:t>13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247356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 err="1">
                          <a:effectLst/>
                        </a:rPr>
                        <a:t>KNNWithZScore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0.9168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</a:rPr>
                        <a:t>12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4863672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 err="1">
                          <a:effectLst/>
                        </a:rPr>
                        <a:t>BaselineOnly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0.8485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322022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 err="1">
                          <a:effectLst/>
                        </a:rPr>
                        <a:t>CoClustering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0.9538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</a:rPr>
                        <a:t>15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7407569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>
                          <a:effectLst/>
                        </a:rPr>
                        <a:t>GCMC(Feature X) - regression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0.9637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</a:rPr>
                        <a:t>16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3996522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>
                          <a:effectLst/>
                        </a:rPr>
                        <a:t>GCMC(Feature O) - regression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0.9148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</a:rPr>
                        <a:t>11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4198850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>
                          <a:effectLst/>
                        </a:rPr>
                        <a:t>GCMC(Feature X)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effectLst/>
                        </a:rPr>
                        <a:t>0.8142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2488969"/>
                  </a:ext>
                </a:extLst>
              </a:tr>
              <a:tr h="290811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GCMC(Feature O)</a:t>
                      </a:r>
                      <a:endParaRPr lang="en-US" sz="15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0.7176</a:t>
                      </a:r>
                      <a:endParaRPr lang="en-US" altLang="ko-KR" sz="15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639992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GCMC(Feature O, T=0.8)</a:t>
                      </a:r>
                      <a:endParaRPr lang="en-US" sz="15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0.7127</a:t>
                      </a:r>
                      <a:endParaRPr lang="en-US" altLang="ko-KR" sz="15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498788"/>
                  </a:ext>
                </a:extLst>
              </a:tr>
              <a:tr h="300837">
                <a:tc>
                  <a:txBody>
                    <a:bodyPr/>
                    <a:lstStyle/>
                    <a:p>
                      <a:pPr lvl="2" algn="l" rtl="0" fontAlgn="ctr"/>
                      <a:r>
                        <a:rPr lang="en-US" altLang="ko-KR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GCMC(Feature O, framework1)</a:t>
                      </a:r>
                      <a:endParaRPr lang="en-US" sz="15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5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맑은 고딕" panose="020B0503020000020004" pitchFamily="50" charset="-127"/>
                        </a:rPr>
                        <a:t>0.7091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49440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A0E5DF8-5EFC-44E7-A78D-2BF7F1B23124}"/>
              </a:ext>
            </a:extLst>
          </p:cNvPr>
          <p:cNvSpPr txBox="1"/>
          <p:nvPr/>
        </p:nvSpPr>
        <p:spPr>
          <a:xfrm>
            <a:off x="0" y="1045684"/>
            <a:ext cx="2105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16 Experiments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4301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35;p32">
            <a:extLst>
              <a:ext uri="{FF2B5EF4-FFF2-40B4-BE49-F238E27FC236}">
                <a16:creationId xmlns:a16="http://schemas.microsoft.com/office/drawing/2014/main" id="{263725F8-247F-4E72-9287-28C62C65E364}"/>
              </a:ext>
            </a:extLst>
          </p:cNvPr>
          <p:cNvSpPr txBox="1"/>
          <p:nvPr/>
        </p:nvSpPr>
        <p:spPr>
          <a:xfrm>
            <a:off x="1" y="1093018"/>
            <a:ext cx="12191999" cy="5764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05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5. Results – RMSE Graph</a:t>
            </a:r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25F2191D-1EC9-4FE2-84A6-F1850A8B49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4644853"/>
              </p:ext>
            </p:extLst>
          </p:nvPr>
        </p:nvGraphicFramePr>
        <p:xfrm>
          <a:off x="2032000" y="121202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39563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39255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5. Results – RMSE Graph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C59061-B908-42E3-ADE5-0F71D072291F}"/>
              </a:ext>
            </a:extLst>
          </p:cNvPr>
          <p:cNvSpPr txBox="1"/>
          <p:nvPr/>
        </p:nvSpPr>
        <p:spPr>
          <a:xfrm>
            <a:off x="4981786" y="5953760"/>
            <a:ext cx="2228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Box plot (</a:t>
            </a:r>
            <a:r>
              <a:rPr lang="ko-KR" altLang="en-US" dirty="0" err="1"/>
              <a:t>천솔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6697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2993273" y="2884656"/>
            <a:ext cx="57736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1. Introduction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2111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3452687" y="2921168"/>
            <a:ext cx="52136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6. Conclusion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4206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3588495" y="2921168"/>
            <a:ext cx="494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7. Reference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7062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2. Related Work (cont’d)</a:t>
            </a:r>
          </a:p>
        </p:txBody>
      </p:sp>
      <p:sp>
        <p:nvSpPr>
          <p:cNvPr id="9" name="Google Shape;135;p32">
            <a:extLst>
              <a:ext uri="{FF2B5EF4-FFF2-40B4-BE49-F238E27FC236}">
                <a16:creationId xmlns:a16="http://schemas.microsoft.com/office/drawing/2014/main" id="{36561EE0-67FD-4AEC-8FAB-F1AC7A928AE9}"/>
              </a:ext>
            </a:extLst>
          </p:cNvPr>
          <p:cNvSpPr txBox="1"/>
          <p:nvPr/>
        </p:nvSpPr>
        <p:spPr>
          <a:xfrm>
            <a:off x="0" y="1036320"/>
            <a:ext cx="12191999" cy="2275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Emotion Analysis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[1]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The impact of emotions on the helpfulness of movie reviews (JART 2015)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[2] Tensor-based tag emotion aware recommendation with probabilistic ranking. (KSII 2019)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[3] Item recommendation using tag emotion in social cataloging services. (ScienceDirect 2017)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[4] Using Affective Features from Media Content Metadata for Better Movie Recommendations (KDIR 2020)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Detect movie overviews’ </a:t>
            </a:r>
            <a:r>
              <a:rPr lang="en-US" altLang="ko-KR" sz="12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implicit affective features like</a:t>
            </a:r>
            <a:r>
              <a:rPr lang="en-US" altLang="ko-KR" sz="12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emotion </a:t>
            </a:r>
            <a:r>
              <a:rPr lang="en-US" altLang="ko-KR" sz="12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and sentiment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.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Strength: reflect dynamic information like user’s emotion and sentiment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	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3" name="Google Shape;135;p32">
            <a:extLst>
              <a:ext uri="{FF2B5EF4-FFF2-40B4-BE49-F238E27FC236}">
                <a16:creationId xmlns:a16="http://schemas.microsoft.com/office/drawing/2014/main" id="{8DAC3C65-2965-464A-9A1B-4216E08C693E}"/>
              </a:ext>
            </a:extLst>
          </p:cNvPr>
          <p:cNvSpPr txBox="1"/>
          <p:nvPr/>
        </p:nvSpPr>
        <p:spPr>
          <a:xfrm>
            <a:off x="0" y="3261696"/>
            <a:ext cx="12191999" cy="574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Sentiment Analysis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[5] Review Sentiment-Guided Scalable Deep Recommender System (SIGIR 2018)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[6] How to improve the accuracy of recommendation systems: Combining ratings and review texts sentiment scores. (JIIS 2019)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[7] The impact of </a:t>
            </a:r>
            <a:r>
              <a:rPr lang="en-US" altLang="ko-KR" sz="12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emotion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 on the helpfulness of movie reviews (JART 2015)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There is a correlation between </a:t>
            </a:r>
            <a:r>
              <a:rPr lang="en-US" altLang="ko-KR" sz="12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emotion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 about the movie reviews and satisfaction.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[8] Integrating Collaborative Filtering and </a:t>
            </a:r>
            <a:r>
              <a:rPr lang="en-US" altLang="ko-KR" sz="12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Sentiment Analysis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: A Rating Inference Approach (ECAI workshop 2006)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Approach sentiment analysis with statistical techniques</a:t>
            </a:r>
            <a:endParaRPr lang="ko-KR" altLang="en-US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[9] BERT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기반 감성분석을 이용한 추천시스템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(KCI 2021)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Comparing </a:t>
            </a:r>
            <a:r>
              <a:rPr lang="en-US" altLang="ko-KR" sz="12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Emotional Analysis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with ML/DL Techniques and Presenting the Performance of BERT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Limitation : rating inference was only carried out, and explainable recommendation is not possible.</a:t>
            </a:r>
            <a:endParaRPr lang="ko-KR" altLang="en-US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[10] Movie Recommendation System Using </a:t>
            </a:r>
            <a:r>
              <a:rPr lang="en-US" altLang="ko-KR" sz="1200" dirty="0">
                <a:solidFill>
                  <a:srgbClr val="0000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Sentiment Analysis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From Microblogging Data (IEEE transactions on computational social systems 2020)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Hybrid RS from collaborative filtering(CF) and content-based filtering(CBF) along with sentiment analysis</a:t>
            </a: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8525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2. Related Work</a:t>
            </a:r>
          </a:p>
        </p:txBody>
      </p:sp>
      <p:sp>
        <p:nvSpPr>
          <p:cNvPr id="9" name="Google Shape;135;p32">
            <a:extLst>
              <a:ext uri="{FF2B5EF4-FFF2-40B4-BE49-F238E27FC236}">
                <a16:creationId xmlns:a16="http://schemas.microsoft.com/office/drawing/2014/main" id="{36561EE0-67FD-4AEC-8FAB-F1AC7A928AE9}"/>
              </a:ext>
            </a:extLst>
          </p:cNvPr>
          <p:cNvSpPr txBox="1"/>
          <p:nvPr/>
        </p:nvSpPr>
        <p:spPr>
          <a:xfrm>
            <a:off x="0" y="1036320"/>
            <a:ext cx="12191999" cy="582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Graph Neural Network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[11] Semi-Supervised Classification with Graph Convolutional Networks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(ICLR 2017)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8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628650" lvl="1" indent="-1714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GCMC-based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[12] Graph Convolutional Matrix Completion (KDD 2018)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[13] Inductive Matrix Completion based on Graph Neural Networks (ICLR 2020)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[14] Inductive Matrix Completion Using Graph Autoencoder (CIKM 2021)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[15] AIRC: Attentive Implicit Relation Recommendation Incorporating Content Information for Bipartite Graphs (MDPI 2020)</a:t>
            </a:r>
          </a:p>
          <a:p>
            <a:pPr marL="628650" lvl="1" indent="-1714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8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628650" lvl="1" indent="-1714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Multi-layer graphs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[16] Community Detection in Multi-Layer Graphs: A Survey (SIGMOD 2015)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8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628650" lvl="1" indent="-1714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Link-prediction and GCN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[17] Link Prediction Based on Graph Neural Networks (NIPS 2018)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[18] Web Service Network Embedding based on Link Prediction and Convolutional Learning (IEEE Transactions on Services Computing)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8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628650" lvl="1" indent="-1714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Bi-partite graph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[19] Bipartite graph partitioning and data clustering (CIKM 2001)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[20] Metadata-Based Collaborative Filtering Using K-Partite Graph for Movie Recommendation (EDB 2012)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[21] Domain Knowledge-Based Link Prediction in Customer-Product Bipartite Graph for Product Recommendation (IJIT &amp; DM 2019)</a:t>
            </a: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Clr>
                <a:schemeClr val="dk1"/>
              </a:buClr>
              <a:buSzPts val="2000"/>
            </a:pP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	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00150" lvl="2" indent="-28575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734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FB16D99-079F-4360-8D18-E5E99DC70D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765" b="15833"/>
          <a:stretch/>
        </p:blipFill>
        <p:spPr>
          <a:xfrm>
            <a:off x="4433159" y="1837665"/>
            <a:ext cx="3325682" cy="9694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BEB336-5147-41B1-873E-DF0F4E5D65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371" r="1984" b="12154"/>
          <a:stretch/>
        </p:blipFill>
        <p:spPr>
          <a:xfrm>
            <a:off x="4433159" y="2847949"/>
            <a:ext cx="3325682" cy="13602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BC856A-4FE0-4926-84A4-2C63F0210699}"/>
              </a:ext>
            </a:extLst>
          </p:cNvPr>
          <p:cNvSpPr txBox="1"/>
          <p:nvPr/>
        </p:nvSpPr>
        <p:spPr>
          <a:xfrm>
            <a:off x="4001008" y="4301932"/>
            <a:ext cx="4189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ea typeface="나눔스퀘어 Bold" panose="020B0600000101010101" pitchFamily="50" charset="-127"/>
              </a:rPr>
              <a:t>Figure 1: YouTube report related to CX</a:t>
            </a:r>
            <a:endParaRPr lang="ko-KR" altLang="en-US" sz="1400" dirty="0">
              <a:ea typeface="나눔스퀘어 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2B75B0-A045-4B9F-955C-A85749E252AB}"/>
              </a:ext>
            </a:extLst>
          </p:cNvPr>
          <p:cNvSpPr/>
          <p:nvPr/>
        </p:nvSpPr>
        <p:spPr>
          <a:xfrm>
            <a:off x="4786806" y="3351302"/>
            <a:ext cx="1035642" cy="2473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8FB2A71-C99B-4665-9B74-7FE599D49511}"/>
              </a:ext>
            </a:extLst>
          </p:cNvPr>
          <p:cNvSpPr/>
          <p:nvPr/>
        </p:nvSpPr>
        <p:spPr>
          <a:xfrm>
            <a:off x="4377952" y="1780032"/>
            <a:ext cx="3443216" cy="24810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4187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3020497" y="2921168"/>
            <a:ext cx="61527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2. Related Work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655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2. Background</a:t>
            </a:r>
          </a:p>
        </p:txBody>
      </p:sp>
      <p:sp>
        <p:nvSpPr>
          <p:cNvPr id="21" name="Google Shape;135;p32">
            <a:extLst>
              <a:ext uri="{FF2B5EF4-FFF2-40B4-BE49-F238E27FC236}">
                <a16:creationId xmlns:a16="http://schemas.microsoft.com/office/drawing/2014/main" id="{F567598E-736F-4DBC-B66A-AE741426C63C}"/>
              </a:ext>
            </a:extLst>
          </p:cNvPr>
          <p:cNvSpPr txBox="1"/>
          <p:nvPr/>
        </p:nvSpPr>
        <p:spPr>
          <a:xfrm>
            <a:off x="0" y="1093018"/>
            <a:ext cx="12191999" cy="5687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Definition</a:t>
            </a:r>
            <a:endParaRPr lang="en-US" altLang="ko-KR" sz="14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Sentiment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divides user’s positive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and negative feelings into 5-levels (ordinal)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lvl="2">
              <a:lnSpc>
                <a:spcPct val="150000"/>
              </a:lnSpc>
              <a:buClr>
                <a:schemeClr val="dk1"/>
              </a:buClr>
              <a:buSzPts val="2000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Emotion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rPr>
              <a:t> divides user’s psychological feelings into 6-levels. (categorical)</a:t>
            </a:r>
          </a:p>
          <a:p>
            <a:pPr marL="1257300" lvl="2" indent="-342900">
              <a:lnSpc>
                <a:spcPct val="150000"/>
              </a:lnSpc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3D2AEE4-8C49-4727-AF7E-E0ACB3E392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656611"/>
              </p:ext>
            </p:extLst>
          </p:nvPr>
        </p:nvGraphicFramePr>
        <p:xfrm>
          <a:off x="2031999" y="2051999"/>
          <a:ext cx="8128000" cy="101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74659834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6570596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5286782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34511681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796655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649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Negative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Somewhat Negative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Neutral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Somewhat Positive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Positive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932211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A2F450AF-66E1-4289-8592-DC7161FD7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7216775"/>
              </p:ext>
            </p:extLst>
          </p:nvPr>
        </p:nvGraphicFramePr>
        <p:xfrm>
          <a:off x="2031999" y="4153425"/>
          <a:ext cx="8128002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74659834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36570596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85286782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4511681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7966554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7724539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649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anger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fear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 panose="020B0604020202020204" pitchFamily="34" charset="0"/>
                        </a:rPr>
                        <a:t>joy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love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sadness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surprise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7932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362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080387" y="2921169"/>
            <a:ext cx="4031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3E9A14-2F63-44F2-BF21-3041702E54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C000-AA34-47A4-99EE-C6A3EB931B6B}"/>
              </a:ext>
            </a:extLst>
          </p:cNvPr>
          <p:cNvSpPr txBox="1"/>
          <p:nvPr/>
        </p:nvSpPr>
        <p:spPr>
          <a:xfrm>
            <a:off x="3893045" y="2884656"/>
            <a:ext cx="39741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3. Method</a:t>
            </a:r>
            <a:endParaRPr lang="ko-KR" altLang="en-US" sz="6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201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ECDAA7D-44A7-496C-9C15-6CD17CC02C21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3. Method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6BD30DB-BA32-402E-8331-1E1A2D7DDDE0}"/>
              </a:ext>
            </a:extLst>
          </p:cNvPr>
          <p:cNvSpPr/>
          <p:nvPr/>
        </p:nvSpPr>
        <p:spPr>
          <a:xfrm>
            <a:off x="3130205" y="1526247"/>
            <a:ext cx="1816579" cy="37881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Web Crawling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5BD480E6-A88A-4C42-ADA2-0BAE00844611}"/>
              </a:ext>
            </a:extLst>
          </p:cNvPr>
          <p:cNvCxnSpPr>
            <a:cxnSpLocks/>
            <a:stCxn id="46" idx="2"/>
            <a:endCxn id="47" idx="0"/>
          </p:cNvCxnSpPr>
          <p:nvPr/>
        </p:nvCxnSpPr>
        <p:spPr>
          <a:xfrm>
            <a:off x="2840575" y="3930808"/>
            <a:ext cx="0" cy="190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A5E5D7F0-645B-4EF2-ABF2-86B7AD6014D6}"/>
              </a:ext>
            </a:extLst>
          </p:cNvPr>
          <p:cNvSpPr/>
          <p:nvPr/>
        </p:nvSpPr>
        <p:spPr>
          <a:xfrm>
            <a:off x="1261872" y="1255678"/>
            <a:ext cx="8407133" cy="543898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순서도: 자기 디스크 9">
            <a:extLst>
              <a:ext uri="{FF2B5EF4-FFF2-40B4-BE49-F238E27FC236}">
                <a16:creationId xmlns:a16="http://schemas.microsoft.com/office/drawing/2014/main" id="{0E538EB2-DCC8-4019-AEBB-245F532C20E1}"/>
              </a:ext>
            </a:extLst>
          </p:cNvPr>
          <p:cNvSpPr/>
          <p:nvPr/>
        </p:nvSpPr>
        <p:spPr>
          <a:xfrm>
            <a:off x="3130204" y="2123048"/>
            <a:ext cx="1816579" cy="582217"/>
          </a:xfrm>
          <a:prstGeom prst="flowChartMagneticDisk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Movie Database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6C0C6BE-FD09-40E9-BBDC-CACF9C4C6853}"/>
              </a:ext>
            </a:extLst>
          </p:cNvPr>
          <p:cNvCxnSpPr>
            <a:cxnSpLocks/>
            <a:stCxn id="34" idx="2"/>
            <a:endCxn id="10" idx="1"/>
          </p:cNvCxnSpPr>
          <p:nvPr/>
        </p:nvCxnSpPr>
        <p:spPr>
          <a:xfrm flipH="1">
            <a:off x="4038494" y="1905061"/>
            <a:ext cx="1" cy="2179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A738117-36E9-4196-B759-1F1A4555E74C}"/>
              </a:ext>
            </a:extLst>
          </p:cNvPr>
          <p:cNvSpPr/>
          <p:nvPr/>
        </p:nvSpPr>
        <p:spPr>
          <a:xfrm>
            <a:off x="3130205" y="2923252"/>
            <a:ext cx="1816579" cy="3510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Sampling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A28667E-BA59-49B1-A2A6-D75695E16889}"/>
              </a:ext>
            </a:extLst>
          </p:cNvPr>
          <p:cNvCxnSpPr>
            <a:cxnSpLocks/>
            <a:stCxn id="10" idx="3"/>
            <a:endCxn id="37" idx="0"/>
          </p:cNvCxnSpPr>
          <p:nvPr/>
        </p:nvCxnSpPr>
        <p:spPr>
          <a:xfrm>
            <a:off x="4038494" y="2705265"/>
            <a:ext cx="1" cy="2179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A093BC6-5E05-47FE-8D34-E51273BDF2AE}"/>
              </a:ext>
            </a:extLst>
          </p:cNvPr>
          <p:cNvSpPr/>
          <p:nvPr/>
        </p:nvSpPr>
        <p:spPr>
          <a:xfrm>
            <a:off x="1932285" y="3633019"/>
            <a:ext cx="1816579" cy="29778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Rating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34C6981-C73A-462F-B650-2FCB02ECDB1A}"/>
              </a:ext>
            </a:extLst>
          </p:cNvPr>
          <p:cNvSpPr/>
          <p:nvPr/>
        </p:nvSpPr>
        <p:spPr>
          <a:xfrm>
            <a:off x="1932285" y="4121374"/>
            <a:ext cx="1816579" cy="3288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Normalization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7238C98-ECA2-4F43-902E-4C9CAEE2431E}"/>
              </a:ext>
            </a:extLst>
          </p:cNvPr>
          <p:cNvSpPr/>
          <p:nvPr/>
        </p:nvSpPr>
        <p:spPr>
          <a:xfrm>
            <a:off x="4452755" y="3633019"/>
            <a:ext cx="1816579" cy="29778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Review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C7A9A5BE-C93F-432C-8C90-02244CDF071B}"/>
              </a:ext>
            </a:extLst>
          </p:cNvPr>
          <p:cNvCxnSpPr>
            <a:cxnSpLocks/>
          </p:cNvCxnSpPr>
          <p:nvPr/>
        </p:nvCxnSpPr>
        <p:spPr>
          <a:xfrm>
            <a:off x="2840574" y="3432096"/>
            <a:ext cx="252046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03955742-46D7-4640-8929-EC598FC59227}"/>
              </a:ext>
            </a:extLst>
          </p:cNvPr>
          <p:cNvCxnSpPr>
            <a:cxnSpLocks/>
            <a:endCxn id="46" idx="0"/>
          </p:cNvCxnSpPr>
          <p:nvPr/>
        </p:nvCxnSpPr>
        <p:spPr>
          <a:xfrm>
            <a:off x="2840575" y="3419032"/>
            <a:ext cx="0" cy="2139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E22C0ED0-D69F-43F9-8A5C-E308CF062E51}"/>
              </a:ext>
            </a:extLst>
          </p:cNvPr>
          <p:cNvCxnSpPr>
            <a:cxnSpLocks/>
            <a:endCxn id="49" idx="0"/>
          </p:cNvCxnSpPr>
          <p:nvPr/>
        </p:nvCxnSpPr>
        <p:spPr>
          <a:xfrm>
            <a:off x="5361043" y="3418742"/>
            <a:ext cx="2" cy="2142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B6252012-4466-4C43-9A10-B9FF3612A633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4038495" y="3274323"/>
            <a:ext cx="0" cy="1577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DD99B0B-46F0-4F0E-9BC8-E891FE4492DE}"/>
              </a:ext>
            </a:extLst>
          </p:cNvPr>
          <p:cNvSpPr/>
          <p:nvPr/>
        </p:nvSpPr>
        <p:spPr>
          <a:xfrm>
            <a:off x="4452754" y="4121374"/>
            <a:ext cx="1816579" cy="3288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Sentiment / Emotion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3413D50-3931-424C-93B6-D297A2243EC0}"/>
              </a:ext>
            </a:extLst>
          </p:cNvPr>
          <p:cNvSpPr/>
          <p:nvPr/>
        </p:nvSpPr>
        <p:spPr>
          <a:xfrm>
            <a:off x="6874193" y="3844679"/>
            <a:ext cx="1109662" cy="3227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BERT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BC82848-5F16-4D5B-A11D-233427601994}"/>
              </a:ext>
            </a:extLst>
          </p:cNvPr>
          <p:cNvSpPr/>
          <p:nvPr/>
        </p:nvSpPr>
        <p:spPr>
          <a:xfrm>
            <a:off x="6874193" y="3324445"/>
            <a:ext cx="2387498" cy="30284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Review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EAABD7D-70B1-41E7-B0D5-FD9E15953DD6}"/>
              </a:ext>
            </a:extLst>
          </p:cNvPr>
          <p:cNvSpPr/>
          <p:nvPr/>
        </p:nvSpPr>
        <p:spPr>
          <a:xfrm>
            <a:off x="6874193" y="4392646"/>
            <a:ext cx="1109662" cy="2988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Sentiment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89714BD-9743-4B7C-9B73-8BF8DEE9D762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 flipH="1">
            <a:off x="7429024" y="3627294"/>
            <a:ext cx="638918" cy="2173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39A1F7A-D3FA-46B7-A2DF-340F5FFE51E0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7429024" y="4167447"/>
            <a:ext cx="0" cy="2251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6DBA6329-DF58-4E3B-85C1-515E0C5CCD81}"/>
              </a:ext>
            </a:extLst>
          </p:cNvPr>
          <p:cNvSpPr/>
          <p:nvPr/>
        </p:nvSpPr>
        <p:spPr>
          <a:xfrm>
            <a:off x="8156860" y="3844679"/>
            <a:ext cx="1109662" cy="3227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BERT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16363092-DC04-44D6-B9EA-2F5C67DD40C4}"/>
              </a:ext>
            </a:extLst>
          </p:cNvPr>
          <p:cNvSpPr/>
          <p:nvPr/>
        </p:nvSpPr>
        <p:spPr>
          <a:xfrm>
            <a:off x="8156860" y="4392646"/>
            <a:ext cx="1109662" cy="2988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Emotion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15820BE7-C044-4580-A9E0-3294C0D9FD4A}"/>
              </a:ext>
            </a:extLst>
          </p:cNvPr>
          <p:cNvCxnSpPr>
            <a:cxnSpLocks/>
            <a:stCxn id="7" idx="2"/>
            <a:endCxn id="93" idx="0"/>
          </p:cNvCxnSpPr>
          <p:nvPr/>
        </p:nvCxnSpPr>
        <p:spPr>
          <a:xfrm>
            <a:off x="8067942" y="3627294"/>
            <a:ext cx="643749" cy="2173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CDC4C33F-2520-4B2E-92DB-288D2B3C631F}"/>
              </a:ext>
            </a:extLst>
          </p:cNvPr>
          <p:cNvCxnSpPr>
            <a:cxnSpLocks/>
            <a:stCxn id="93" idx="2"/>
            <a:endCxn id="94" idx="0"/>
          </p:cNvCxnSpPr>
          <p:nvPr/>
        </p:nvCxnSpPr>
        <p:spPr>
          <a:xfrm>
            <a:off x="8711691" y="4167447"/>
            <a:ext cx="0" cy="2251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B37C724F-109A-4B0C-8C9C-ABE47CDFD1B4}"/>
              </a:ext>
            </a:extLst>
          </p:cNvPr>
          <p:cNvSpPr/>
          <p:nvPr/>
        </p:nvSpPr>
        <p:spPr>
          <a:xfrm>
            <a:off x="6686180" y="3207168"/>
            <a:ext cx="2737853" cy="1581813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19" name="직선 화살표 연결선 118">
            <a:extLst>
              <a:ext uri="{FF2B5EF4-FFF2-40B4-BE49-F238E27FC236}">
                <a16:creationId xmlns:a16="http://schemas.microsoft.com/office/drawing/2014/main" id="{59B46DDC-7F7E-4B34-B079-8654466341DE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6269334" y="3781914"/>
            <a:ext cx="41113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>
            <a:extLst>
              <a:ext uri="{FF2B5EF4-FFF2-40B4-BE49-F238E27FC236}">
                <a16:creationId xmlns:a16="http://schemas.microsoft.com/office/drawing/2014/main" id="{E1FD9966-6159-4548-B254-A34479335172}"/>
              </a:ext>
            </a:extLst>
          </p:cNvPr>
          <p:cNvCxnSpPr>
            <a:cxnSpLocks/>
            <a:stCxn id="80" idx="3"/>
          </p:cNvCxnSpPr>
          <p:nvPr/>
        </p:nvCxnSpPr>
        <p:spPr>
          <a:xfrm flipV="1">
            <a:off x="6269333" y="4283558"/>
            <a:ext cx="422931" cy="2232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90F1516B-AF25-44AA-8AE3-7682417E03CB}"/>
              </a:ext>
            </a:extLst>
          </p:cNvPr>
          <p:cNvSpPr/>
          <p:nvPr/>
        </p:nvSpPr>
        <p:spPr>
          <a:xfrm>
            <a:off x="3130204" y="4887248"/>
            <a:ext cx="1816579" cy="37716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Multi-relations graph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generating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DF07E946-80DA-41D0-A71B-1AFD2484CEA6}"/>
              </a:ext>
            </a:extLst>
          </p:cNvPr>
          <p:cNvSpPr/>
          <p:nvPr/>
        </p:nvSpPr>
        <p:spPr>
          <a:xfrm>
            <a:off x="3130204" y="5486926"/>
            <a:ext cx="1816579" cy="3510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GCMC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77ED211E-CEE3-435B-B872-E6DC124472CD}"/>
              </a:ext>
            </a:extLst>
          </p:cNvPr>
          <p:cNvSpPr/>
          <p:nvPr/>
        </p:nvSpPr>
        <p:spPr>
          <a:xfrm>
            <a:off x="3130204" y="6069647"/>
            <a:ext cx="1816579" cy="3510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ea typeface="나눔스퀘어 ExtraBold" panose="020B0600000101010101" pitchFamily="50" charset="-127"/>
              </a:rPr>
              <a:t>Rating Prediction</a:t>
            </a:r>
            <a:endParaRPr lang="ko-KR" altLang="en-US" sz="1200" b="1" dirty="0">
              <a:solidFill>
                <a:schemeClr val="tx1"/>
              </a:solidFill>
              <a:ea typeface="나눔스퀘어 ExtraBold" panose="020B0600000101010101" pitchFamily="50" charset="-127"/>
            </a:endParaRPr>
          </a:p>
        </p:txBody>
      </p:sp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6F1E303A-BE97-4480-A7A9-93983A2D9B57}"/>
              </a:ext>
            </a:extLst>
          </p:cNvPr>
          <p:cNvCxnSpPr>
            <a:cxnSpLocks/>
          </p:cNvCxnSpPr>
          <p:nvPr/>
        </p:nvCxnSpPr>
        <p:spPr>
          <a:xfrm>
            <a:off x="2840574" y="4684527"/>
            <a:ext cx="252046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화살표 연결선 133">
            <a:extLst>
              <a:ext uri="{FF2B5EF4-FFF2-40B4-BE49-F238E27FC236}">
                <a16:creationId xmlns:a16="http://schemas.microsoft.com/office/drawing/2014/main" id="{E66B37EE-31DF-4FB4-A9E5-C7209659E2CC}"/>
              </a:ext>
            </a:extLst>
          </p:cNvPr>
          <p:cNvCxnSpPr>
            <a:cxnSpLocks/>
            <a:stCxn id="47" idx="2"/>
          </p:cNvCxnSpPr>
          <p:nvPr/>
        </p:nvCxnSpPr>
        <p:spPr>
          <a:xfrm>
            <a:off x="2840575" y="4450206"/>
            <a:ext cx="0" cy="241306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CA3DA655-4AF2-4B33-BF02-9AC2A263213D}"/>
              </a:ext>
            </a:extLst>
          </p:cNvPr>
          <p:cNvCxnSpPr>
            <a:cxnSpLocks/>
            <a:stCxn id="80" idx="2"/>
          </p:cNvCxnSpPr>
          <p:nvPr/>
        </p:nvCxnSpPr>
        <p:spPr>
          <a:xfrm>
            <a:off x="5361044" y="4450206"/>
            <a:ext cx="1" cy="241306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화살표 연결선 142">
            <a:extLst>
              <a:ext uri="{FF2B5EF4-FFF2-40B4-BE49-F238E27FC236}">
                <a16:creationId xmlns:a16="http://schemas.microsoft.com/office/drawing/2014/main" id="{AF553F94-69A1-4A24-A589-8686928AC3A5}"/>
              </a:ext>
            </a:extLst>
          </p:cNvPr>
          <p:cNvCxnSpPr>
            <a:cxnSpLocks/>
            <a:endCxn id="130" idx="0"/>
          </p:cNvCxnSpPr>
          <p:nvPr/>
        </p:nvCxnSpPr>
        <p:spPr>
          <a:xfrm flipH="1">
            <a:off x="4038494" y="4673230"/>
            <a:ext cx="2" cy="2140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화살표 연결선 146">
            <a:extLst>
              <a:ext uri="{FF2B5EF4-FFF2-40B4-BE49-F238E27FC236}">
                <a16:creationId xmlns:a16="http://schemas.microsoft.com/office/drawing/2014/main" id="{7DAD02C8-CE91-4530-BE04-A1613B7DFDFD}"/>
              </a:ext>
            </a:extLst>
          </p:cNvPr>
          <p:cNvCxnSpPr>
            <a:cxnSpLocks/>
            <a:stCxn id="130" idx="2"/>
            <a:endCxn id="131" idx="0"/>
          </p:cNvCxnSpPr>
          <p:nvPr/>
        </p:nvCxnSpPr>
        <p:spPr>
          <a:xfrm>
            <a:off x="4038494" y="5264409"/>
            <a:ext cx="0" cy="22251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화살표 연결선 149">
            <a:extLst>
              <a:ext uri="{FF2B5EF4-FFF2-40B4-BE49-F238E27FC236}">
                <a16:creationId xmlns:a16="http://schemas.microsoft.com/office/drawing/2014/main" id="{908B972E-83F0-45CC-8495-F642DBB9BD9D}"/>
              </a:ext>
            </a:extLst>
          </p:cNvPr>
          <p:cNvCxnSpPr>
            <a:cxnSpLocks/>
            <a:stCxn id="131" idx="2"/>
            <a:endCxn id="132" idx="0"/>
          </p:cNvCxnSpPr>
          <p:nvPr/>
        </p:nvCxnSpPr>
        <p:spPr>
          <a:xfrm>
            <a:off x="4038494" y="5837997"/>
            <a:ext cx="0" cy="2316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9A05544-F07F-4D27-AD34-A2B6FB273962}"/>
              </a:ext>
            </a:extLst>
          </p:cNvPr>
          <p:cNvSpPr txBox="1"/>
          <p:nvPr/>
        </p:nvSpPr>
        <p:spPr>
          <a:xfrm>
            <a:off x="2441356" y="1575303"/>
            <a:ext cx="688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(Step 1)</a:t>
            </a:r>
            <a:endParaRPr lang="ko-KR" altLang="en-US" sz="12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300450F-62E3-417F-BA22-4B5F338441C8}"/>
              </a:ext>
            </a:extLst>
          </p:cNvPr>
          <p:cNvSpPr txBox="1"/>
          <p:nvPr/>
        </p:nvSpPr>
        <p:spPr>
          <a:xfrm>
            <a:off x="2441356" y="2962542"/>
            <a:ext cx="688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(Step 2)</a:t>
            </a:r>
            <a:endParaRPr lang="ko-KR" altLang="en-US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2AE6760-7EC1-4C2B-A477-475A9518F7A7}"/>
              </a:ext>
            </a:extLst>
          </p:cNvPr>
          <p:cNvSpPr txBox="1"/>
          <p:nvPr/>
        </p:nvSpPr>
        <p:spPr>
          <a:xfrm>
            <a:off x="1279811" y="4141546"/>
            <a:ext cx="688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(Step 3)</a:t>
            </a:r>
            <a:endParaRPr lang="ko-KR" alt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E653088-3F70-43EB-864E-91B734002AAE}"/>
              </a:ext>
            </a:extLst>
          </p:cNvPr>
          <p:cNvSpPr txBox="1"/>
          <p:nvPr/>
        </p:nvSpPr>
        <p:spPr>
          <a:xfrm>
            <a:off x="7710682" y="2878278"/>
            <a:ext cx="688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(Step 4)</a:t>
            </a:r>
            <a:endParaRPr lang="ko-KR" altLang="en-US" sz="12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9EB7003-F073-4BC1-B675-DBA3567E448B}"/>
              </a:ext>
            </a:extLst>
          </p:cNvPr>
          <p:cNvSpPr txBox="1"/>
          <p:nvPr/>
        </p:nvSpPr>
        <p:spPr>
          <a:xfrm>
            <a:off x="2441356" y="4937328"/>
            <a:ext cx="688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(Step 4)</a:t>
            </a:r>
            <a:endParaRPr lang="ko-KR" altLang="en-US" sz="12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34F0753-04E2-447D-B375-BEE8F0ED9B27}"/>
              </a:ext>
            </a:extLst>
          </p:cNvPr>
          <p:cNvSpPr txBox="1"/>
          <p:nvPr/>
        </p:nvSpPr>
        <p:spPr>
          <a:xfrm>
            <a:off x="2441356" y="5529299"/>
            <a:ext cx="688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(Step 5)</a:t>
            </a:r>
            <a:endParaRPr lang="ko-KR" altLang="en-US" sz="12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957FA0C-1B92-4DFB-AF74-8F16DF80B299}"/>
              </a:ext>
            </a:extLst>
          </p:cNvPr>
          <p:cNvSpPr txBox="1"/>
          <p:nvPr/>
        </p:nvSpPr>
        <p:spPr>
          <a:xfrm>
            <a:off x="2441356" y="6102887"/>
            <a:ext cx="688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(Step 6)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36094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3. Framework1 – Before Encoding</a:t>
            </a:r>
          </a:p>
        </p:txBody>
      </p:sp>
      <p:sp>
        <p:nvSpPr>
          <p:cNvPr id="126" name="자유형: 도형 125">
            <a:extLst>
              <a:ext uri="{FF2B5EF4-FFF2-40B4-BE49-F238E27FC236}">
                <a16:creationId xmlns:a16="http://schemas.microsoft.com/office/drawing/2014/main" id="{7B5B0420-2144-40FE-AA21-E5149FE0BF06}"/>
              </a:ext>
            </a:extLst>
          </p:cNvPr>
          <p:cNvSpPr/>
          <p:nvPr/>
        </p:nvSpPr>
        <p:spPr>
          <a:xfrm>
            <a:off x="1471963" y="2927455"/>
            <a:ext cx="1757680" cy="523239"/>
          </a:xfrm>
          <a:custGeom>
            <a:avLst/>
            <a:gdLst>
              <a:gd name="connsiteX0" fmla="*/ 0 w 1757680"/>
              <a:gd name="connsiteY0" fmla="*/ 728980 h 728980"/>
              <a:gd name="connsiteX1" fmla="*/ 876300 w 1757680"/>
              <a:gd name="connsiteY1" fmla="*/ 0 h 728980"/>
              <a:gd name="connsiteX2" fmla="*/ 1757680 w 1757680"/>
              <a:gd name="connsiteY2" fmla="*/ 726440 h 728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7680" h="728980">
                <a:moveTo>
                  <a:pt x="0" y="728980"/>
                </a:moveTo>
                <a:cubicBezTo>
                  <a:pt x="291676" y="364701"/>
                  <a:pt x="583353" y="423"/>
                  <a:pt x="876300" y="0"/>
                </a:cubicBezTo>
                <a:cubicBezTo>
                  <a:pt x="1169247" y="-423"/>
                  <a:pt x="1463463" y="363008"/>
                  <a:pt x="1757680" y="726440"/>
                </a:cubicBezTo>
              </a:path>
            </a:pathLst>
          </a:custGeom>
          <a:noFill/>
          <a:ln w="285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7" name="자유형: 도형 126">
            <a:extLst>
              <a:ext uri="{FF2B5EF4-FFF2-40B4-BE49-F238E27FC236}">
                <a16:creationId xmlns:a16="http://schemas.microsoft.com/office/drawing/2014/main" id="{F8581FCE-2430-4E2F-B9DC-290302715396}"/>
              </a:ext>
            </a:extLst>
          </p:cNvPr>
          <p:cNvSpPr/>
          <p:nvPr/>
        </p:nvSpPr>
        <p:spPr>
          <a:xfrm rot="10800000">
            <a:off x="1471963" y="3429000"/>
            <a:ext cx="1757680" cy="523239"/>
          </a:xfrm>
          <a:custGeom>
            <a:avLst/>
            <a:gdLst>
              <a:gd name="connsiteX0" fmla="*/ 0 w 1757680"/>
              <a:gd name="connsiteY0" fmla="*/ 728980 h 728980"/>
              <a:gd name="connsiteX1" fmla="*/ 876300 w 1757680"/>
              <a:gd name="connsiteY1" fmla="*/ 0 h 728980"/>
              <a:gd name="connsiteX2" fmla="*/ 1757680 w 1757680"/>
              <a:gd name="connsiteY2" fmla="*/ 726440 h 728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7680" h="728980">
                <a:moveTo>
                  <a:pt x="0" y="728980"/>
                </a:moveTo>
                <a:cubicBezTo>
                  <a:pt x="291676" y="364701"/>
                  <a:pt x="583353" y="423"/>
                  <a:pt x="876300" y="0"/>
                </a:cubicBezTo>
                <a:cubicBezTo>
                  <a:pt x="1169247" y="-423"/>
                  <a:pt x="1463463" y="363008"/>
                  <a:pt x="1757680" y="726440"/>
                </a:cubicBezTo>
              </a:path>
            </a:pathLst>
          </a:custGeom>
          <a:noFill/>
          <a:ln w="285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52CFAADC-BF5C-47F5-B643-7D29059CEF5D}"/>
              </a:ext>
            </a:extLst>
          </p:cNvPr>
          <p:cNvCxnSpPr>
            <a:cxnSpLocks/>
            <a:stCxn id="129" idx="3"/>
          </p:cNvCxnSpPr>
          <p:nvPr/>
        </p:nvCxnSpPr>
        <p:spPr>
          <a:xfrm>
            <a:off x="1463496" y="3438205"/>
            <a:ext cx="1767840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사각형: 둥근 모서리 128">
            <a:extLst>
              <a:ext uri="{FF2B5EF4-FFF2-40B4-BE49-F238E27FC236}">
                <a16:creationId xmlns:a16="http://schemas.microsoft.com/office/drawing/2014/main" id="{04524A34-7559-4DB1-B918-C5788D8C5BFA}"/>
              </a:ext>
            </a:extLst>
          </p:cNvPr>
          <p:cNvSpPr/>
          <p:nvPr/>
        </p:nvSpPr>
        <p:spPr>
          <a:xfrm>
            <a:off x="1131603" y="3272258"/>
            <a:ext cx="331893" cy="331893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883AB208-4A20-43EF-9A16-2D561F088E92}"/>
                  </a:ext>
                </a:extLst>
              </p:cNvPr>
              <p:cNvSpPr txBox="1"/>
              <p:nvPr/>
            </p:nvSpPr>
            <p:spPr>
              <a:xfrm>
                <a:off x="1205098" y="3272258"/>
                <a:ext cx="19659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𝑢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883AB208-4A20-43EF-9A16-2D561F088E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5098" y="3272258"/>
                <a:ext cx="196592" cy="276999"/>
              </a:xfrm>
              <a:prstGeom prst="rect">
                <a:avLst/>
              </a:prstGeom>
              <a:blipFill>
                <a:blip r:embed="rId3"/>
                <a:stretch>
                  <a:fillRect l="-15625" r="-15625" b="-22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13FA8F7-18DE-4752-996A-84B261455793}"/>
                  </a:ext>
                </a:extLst>
              </p:cNvPr>
              <p:cNvSpPr txBox="1"/>
              <p:nvPr/>
            </p:nvSpPr>
            <p:spPr>
              <a:xfrm>
                <a:off x="3299916" y="3272258"/>
                <a:ext cx="18947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𝑣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13FA8F7-18DE-4752-996A-84B2614557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9916" y="3272258"/>
                <a:ext cx="189475" cy="276999"/>
              </a:xfrm>
              <a:prstGeom prst="rect">
                <a:avLst/>
              </a:prstGeom>
              <a:blipFill>
                <a:blip r:embed="rId4"/>
                <a:stretch>
                  <a:fillRect l="-16129" r="-16129" b="-22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5" name="TextBox 144">
            <a:extLst>
              <a:ext uri="{FF2B5EF4-FFF2-40B4-BE49-F238E27FC236}">
                <a16:creationId xmlns:a16="http://schemas.microsoft.com/office/drawing/2014/main" id="{542890FD-56AD-42D2-A6A2-F79B8F836D1C}"/>
              </a:ext>
            </a:extLst>
          </p:cNvPr>
          <p:cNvSpPr txBox="1"/>
          <p:nvPr/>
        </p:nvSpPr>
        <p:spPr>
          <a:xfrm>
            <a:off x="4697463" y="2332133"/>
            <a:ext cx="9956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rating</a:t>
            </a:r>
            <a:endParaRPr lang="ko-KR" altLang="en-US" sz="1500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D1F30622-B180-4453-90A5-BF138753C9B3}"/>
              </a:ext>
            </a:extLst>
          </p:cNvPr>
          <p:cNvSpPr txBox="1"/>
          <p:nvPr/>
        </p:nvSpPr>
        <p:spPr>
          <a:xfrm>
            <a:off x="4697463" y="2701827"/>
            <a:ext cx="9956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/>
              <a:t>sentiment</a:t>
            </a:r>
            <a:endParaRPr lang="ko-KR" altLang="en-US" sz="1500" dirty="0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0191C202-388B-49B1-A720-DA3D3A22C3B6}"/>
              </a:ext>
            </a:extLst>
          </p:cNvPr>
          <p:cNvSpPr txBox="1"/>
          <p:nvPr/>
        </p:nvSpPr>
        <p:spPr>
          <a:xfrm>
            <a:off x="4697463" y="3078179"/>
            <a:ext cx="9956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emotion</a:t>
            </a:r>
            <a:endParaRPr lang="ko-KR" altLang="en-US" sz="1500" dirty="0"/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F10B1E2E-953B-487E-A7CA-A4CC8CDA03D0}"/>
              </a:ext>
            </a:extLst>
          </p:cNvPr>
          <p:cNvSpPr/>
          <p:nvPr/>
        </p:nvSpPr>
        <p:spPr>
          <a:xfrm>
            <a:off x="271626" y="2141728"/>
            <a:ext cx="5421517" cy="2308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사각형: 둥근 모서리 148">
            <a:extLst>
              <a:ext uri="{FF2B5EF4-FFF2-40B4-BE49-F238E27FC236}">
                <a16:creationId xmlns:a16="http://schemas.microsoft.com/office/drawing/2014/main" id="{8A5B9468-31CC-4E07-8A17-1E67ECE3C0F7}"/>
              </a:ext>
            </a:extLst>
          </p:cNvPr>
          <p:cNvSpPr/>
          <p:nvPr/>
        </p:nvSpPr>
        <p:spPr>
          <a:xfrm>
            <a:off x="3229643" y="3272258"/>
            <a:ext cx="331893" cy="331893"/>
          </a:xfrm>
          <a:prstGeom prst="roundRect">
            <a:avLst/>
          </a:prstGeom>
          <a:noFill/>
          <a:ln w="28575"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125152C7-8BD2-4BE8-9521-0D3F2E676B0F}"/>
              </a:ext>
            </a:extLst>
          </p:cNvPr>
          <p:cNvSpPr/>
          <p:nvPr/>
        </p:nvSpPr>
        <p:spPr>
          <a:xfrm>
            <a:off x="2187565" y="2782001"/>
            <a:ext cx="323165" cy="323165"/>
          </a:xfrm>
          <a:prstGeom prst="ellipse">
            <a:avLst/>
          </a:prstGeom>
          <a:solidFill>
            <a:schemeClr val="bg1"/>
          </a:solidFill>
          <a:ln w="285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DF7DE3BD-ABA1-4481-A63A-B655F81DC5C0}"/>
              </a:ext>
            </a:extLst>
          </p:cNvPr>
          <p:cNvSpPr txBox="1"/>
          <p:nvPr/>
        </p:nvSpPr>
        <p:spPr>
          <a:xfrm>
            <a:off x="2311190" y="2828870"/>
            <a:ext cx="110039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dirty="0"/>
              <a:t>3</a:t>
            </a:r>
            <a:endParaRPr lang="ko-KR" altLang="en-US" sz="1600" dirty="0"/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01BD5D13-7F8C-4896-A100-658D33C2FE46}"/>
              </a:ext>
            </a:extLst>
          </p:cNvPr>
          <p:cNvSpPr/>
          <p:nvPr/>
        </p:nvSpPr>
        <p:spPr>
          <a:xfrm>
            <a:off x="2137104" y="3198202"/>
            <a:ext cx="412705" cy="355781"/>
          </a:xfrm>
          <a:prstGeom prst="triangle">
            <a:avLst/>
          </a:prstGeom>
          <a:solidFill>
            <a:schemeClr val="bg1"/>
          </a:solidFill>
          <a:ln w="285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B8442A91-1181-458C-9DF0-B2DAAA9B1829}"/>
              </a:ext>
            </a:extLst>
          </p:cNvPr>
          <p:cNvSpPr/>
          <p:nvPr/>
        </p:nvSpPr>
        <p:spPr>
          <a:xfrm>
            <a:off x="2179775" y="3790459"/>
            <a:ext cx="343844" cy="346015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516BEAE-48A4-41FD-AB9F-B20D423F01FD}"/>
              </a:ext>
            </a:extLst>
          </p:cNvPr>
          <p:cNvSpPr txBox="1"/>
          <p:nvPr/>
        </p:nvSpPr>
        <p:spPr>
          <a:xfrm>
            <a:off x="2257209" y="3324995"/>
            <a:ext cx="2058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dirty="0"/>
              <a:t>12</a:t>
            </a:r>
            <a:endParaRPr lang="ko-KR" altLang="en-US" sz="1600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41D438D1-5CCE-4535-A886-C469907F5996}"/>
              </a:ext>
            </a:extLst>
          </p:cNvPr>
          <p:cNvSpPr txBox="1"/>
          <p:nvPr/>
        </p:nvSpPr>
        <p:spPr>
          <a:xfrm>
            <a:off x="2259741" y="3858382"/>
            <a:ext cx="2058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 dirty="0"/>
              <a:t>17</a:t>
            </a:r>
            <a:endParaRPr lang="ko-KR" altLang="en-US" sz="1600" dirty="0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A0F7F3EB-70F5-4F96-9140-2E294CE62C30}"/>
              </a:ext>
            </a:extLst>
          </p:cNvPr>
          <p:cNvSpPr/>
          <p:nvPr/>
        </p:nvSpPr>
        <p:spPr>
          <a:xfrm>
            <a:off x="4408840" y="2419110"/>
            <a:ext cx="192475" cy="192475"/>
          </a:xfrm>
          <a:prstGeom prst="ellipse">
            <a:avLst/>
          </a:prstGeom>
          <a:solidFill>
            <a:schemeClr val="bg1"/>
          </a:solidFill>
          <a:ln w="285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이등변 삼각형 152">
            <a:extLst>
              <a:ext uri="{FF2B5EF4-FFF2-40B4-BE49-F238E27FC236}">
                <a16:creationId xmlns:a16="http://schemas.microsoft.com/office/drawing/2014/main" id="{B4F63390-91E0-4D83-B8B1-B31BBF332E51}"/>
              </a:ext>
            </a:extLst>
          </p:cNvPr>
          <p:cNvSpPr/>
          <p:nvPr/>
        </p:nvSpPr>
        <p:spPr>
          <a:xfrm>
            <a:off x="4397108" y="2773302"/>
            <a:ext cx="215937" cy="186153"/>
          </a:xfrm>
          <a:prstGeom prst="triangle">
            <a:avLst/>
          </a:prstGeom>
          <a:solidFill>
            <a:schemeClr val="bg1"/>
          </a:solidFill>
          <a:ln w="28575">
            <a:solidFill>
              <a:srgbClr val="7671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5BAC7F2D-9533-4423-B537-DBFA5E4B3F2C}"/>
              </a:ext>
            </a:extLst>
          </p:cNvPr>
          <p:cNvSpPr/>
          <p:nvPr/>
        </p:nvSpPr>
        <p:spPr>
          <a:xfrm>
            <a:off x="4408013" y="3161239"/>
            <a:ext cx="193302" cy="194522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AC8EF04B-2E16-4C56-819B-DBB32485CC4C}"/>
              </a:ext>
            </a:extLst>
          </p:cNvPr>
          <p:cNvSpPr txBox="1"/>
          <p:nvPr/>
        </p:nvSpPr>
        <p:spPr>
          <a:xfrm>
            <a:off x="571833" y="4485406"/>
            <a:ext cx="3576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Figure 1: multi-relations based graph</a:t>
            </a:r>
            <a:endParaRPr lang="ko-KR" altLang="en-US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5D0833D6-5D62-427F-AF1C-83D23EDE4D11}"/>
              </a:ext>
            </a:extLst>
          </p:cNvPr>
          <p:cNvSpPr txBox="1"/>
          <p:nvPr/>
        </p:nvSpPr>
        <p:spPr>
          <a:xfrm>
            <a:off x="7514500" y="4485406"/>
            <a:ext cx="3576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Figure 1: Adjacency-matrix~~(</a:t>
            </a:r>
            <a:r>
              <a:rPr lang="ko-KR" altLang="en-US" dirty="0"/>
              <a:t>동희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60F33DF8-0164-4115-9D98-0D7575FAE411}"/>
              </a:ext>
            </a:extLst>
          </p:cNvPr>
          <p:cNvSpPr/>
          <p:nvPr/>
        </p:nvSpPr>
        <p:spPr>
          <a:xfrm>
            <a:off x="6358284" y="2141728"/>
            <a:ext cx="5421517" cy="2308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682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38619-EEA9-9945-A397-4D4254891503}"/>
              </a:ext>
            </a:extLst>
          </p:cNvPr>
          <p:cNvSpPr/>
          <p:nvPr/>
        </p:nvSpPr>
        <p:spPr>
          <a:xfrm>
            <a:off x="0" y="314961"/>
            <a:ext cx="12192000" cy="721360"/>
          </a:xfrm>
          <a:prstGeom prst="rect">
            <a:avLst/>
          </a:prstGeom>
          <a:solidFill>
            <a:srgbClr val="067A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360CE-3F90-1F4C-B4CB-091450916F3D}"/>
              </a:ext>
            </a:extLst>
          </p:cNvPr>
          <p:cNvSpPr txBox="1"/>
          <p:nvPr/>
        </p:nvSpPr>
        <p:spPr>
          <a:xfrm>
            <a:off x="61994" y="152419"/>
            <a:ext cx="12130006" cy="8434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solidFill>
                  <a:schemeClr val="bg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3. Framework1 – Before Encoding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57A2DC1-BC22-4551-9C5A-291624AA8E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80868"/>
              </p:ext>
            </p:extLst>
          </p:nvPr>
        </p:nvGraphicFramePr>
        <p:xfrm>
          <a:off x="1071444" y="1259536"/>
          <a:ext cx="143807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7935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47935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47935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3.5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4.5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1.0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D6F6D4D-7388-4EED-8B9B-35C9A3BEB9B4}"/>
              </a:ext>
            </a:extLst>
          </p:cNvPr>
          <p:cNvSpPr txBox="1"/>
          <p:nvPr/>
        </p:nvSpPr>
        <p:spPr>
          <a:xfrm>
            <a:off x="1071444" y="2470880"/>
            <a:ext cx="143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ea typeface="나눔스퀘어 Bold" panose="020B0600000101010101" pitchFamily="50" charset="-127"/>
              </a:rPr>
              <a:t>(Rating)</a:t>
            </a:r>
            <a:endParaRPr lang="ko-KR" altLang="en-US" sz="1400" dirty="0">
              <a:ea typeface="나눔스퀘어 Bold" panose="020B0600000101010101" pitchFamily="50" charset="-127"/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64B5A079-C8EC-4B20-AF2F-10C36FF81A50}"/>
              </a:ext>
            </a:extLst>
          </p:cNvPr>
          <p:cNvCxnSpPr>
            <a:cxnSpLocks/>
            <a:stCxn id="2" idx="3"/>
            <a:endCxn id="113" idx="2"/>
          </p:cNvCxnSpPr>
          <p:nvPr/>
        </p:nvCxnSpPr>
        <p:spPr>
          <a:xfrm>
            <a:off x="2509518" y="1869136"/>
            <a:ext cx="1016045" cy="16753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그룹 194">
            <a:extLst>
              <a:ext uri="{FF2B5EF4-FFF2-40B4-BE49-F238E27FC236}">
                <a16:creationId xmlns:a16="http://schemas.microsoft.com/office/drawing/2014/main" id="{2030446C-D1AE-4AB1-A2AC-19213C934CC7}"/>
              </a:ext>
            </a:extLst>
          </p:cNvPr>
          <p:cNvGrpSpPr/>
          <p:nvPr/>
        </p:nvGrpSpPr>
        <p:grpSpPr>
          <a:xfrm>
            <a:off x="9640542" y="3337492"/>
            <a:ext cx="960575" cy="678249"/>
            <a:chOff x="10194198" y="3789174"/>
            <a:chExt cx="960575" cy="67824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62DBF3A-8EC1-4C76-958D-F6FD95D525FD}"/>
                </a:ext>
              </a:extLst>
            </p:cNvPr>
            <p:cNvSpPr txBox="1"/>
            <p:nvPr/>
          </p:nvSpPr>
          <p:spPr>
            <a:xfrm>
              <a:off x="10194198" y="4090589"/>
              <a:ext cx="960575" cy="3768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ea typeface="나눔스퀘어 ExtraBold" panose="020B0600000101010101" pitchFamily="50" charset="-127"/>
                </a:rPr>
                <a:t>Prediction</a:t>
              </a:r>
              <a:endParaRPr lang="ko-KR" altLang="en-US" sz="1400" dirty="0">
                <a:ea typeface="나눔스퀘어 Bold" panose="020B0600000101010101" pitchFamily="50" charset="-127"/>
              </a:endParaRPr>
            </a:p>
          </p:txBody>
        </p: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EFD3E68B-6EAC-4BDD-93F6-E7DB48743115}"/>
                </a:ext>
              </a:extLst>
            </p:cNvPr>
            <p:cNvGrpSpPr/>
            <p:nvPr/>
          </p:nvGrpSpPr>
          <p:grpSpPr>
            <a:xfrm>
              <a:off x="10467900" y="3789174"/>
              <a:ext cx="413173" cy="413173"/>
              <a:chOff x="10467900" y="3615263"/>
              <a:chExt cx="413173" cy="413173"/>
            </a:xfrm>
          </p:grpSpPr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8E94D45E-BEAA-4352-8058-8D73B7A52773}"/>
                  </a:ext>
                </a:extLst>
              </p:cNvPr>
              <p:cNvSpPr/>
              <p:nvPr/>
            </p:nvSpPr>
            <p:spPr>
              <a:xfrm>
                <a:off x="10467900" y="3615263"/>
                <a:ext cx="413173" cy="413173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8" name="TextBox 107">
                    <a:extLst>
                      <a:ext uri="{FF2B5EF4-FFF2-40B4-BE49-F238E27FC236}">
                        <a16:creationId xmlns:a16="http://schemas.microsoft.com/office/drawing/2014/main" id="{B4CB15AD-295D-4399-94B6-1A7D737BCA3C}"/>
                      </a:ext>
                    </a:extLst>
                  </p:cNvPr>
                  <p:cNvSpPr txBox="1"/>
                  <p:nvPr/>
                </p:nvSpPr>
                <p:spPr>
                  <a:xfrm>
                    <a:off x="10506590" y="3654166"/>
                    <a:ext cx="364202" cy="276999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ko-KR" alt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ko-KR" alt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ko-KR" altLang="en-US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b>
                              <m:r>
                                <a:rPr lang="ko-KR" altLang="en-US" i="1" smtClean="0">
                                  <a:latin typeface="Cambria Math" panose="02040503050406030204" pitchFamily="18" charset="0"/>
                                </a:rPr>
                                <m:t>𝑢𝑖</m:t>
                              </m:r>
                            </m:sub>
                          </m:sSub>
                        </m:oMath>
                      </m:oMathPara>
                    </a14:m>
                    <a:endParaRPr lang="ko-KR" altLang="en-US" dirty="0"/>
                  </a:p>
                </p:txBody>
              </p:sp>
            </mc:Choice>
            <mc:Fallback xmlns="">
              <p:sp>
                <p:nvSpPr>
                  <p:cNvPr id="108" name="TextBox 107">
                    <a:extLst>
                      <a:ext uri="{FF2B5EF4-FFF2-40B4-BE49-F238E27FC236}">
                        <a16:creationId xmlns:a16="http://schemas.microsoft.com/office/drawing/2014/main" id="{B4CB15AD-295D-4399-94B6-1A7D737BCA3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506590" y="3654166"/>
                    <a:ext cx="364202" cy="276999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1864" t="-24444" r="-45763" b="-28889"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1B0D345E-FF40-4DAA-9A1A-D83D6CFA8DD3}"/>
              </a:ext>
            </a:extLst>
          </p:cNvPr>
          <p:cNvGrpSpPr/>
          <p:nvPr/>
        </p:nvGrpSpPr>
        <p:grpSpPr>
          <a:xfrm>
            <a:off x="9903963" y="2058734"/>
            <a:ext cx="413173" cy="413173"/>
            <a:chOff x="10467900" y="2664429"/>
            <a:chExt cx="413173" cy="413173"/>
          </a:xfrm>
        </p:grpSpPr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95AC5C62-550D-4CBF-9B30-133A02EF6B60}"/>
                </a:ext>
              </a:extLst>
            </p:cNvPr>
            <p:cNvSpPr/>
            <p:nvPr/>
          </p:nvSpPr>
          <p:spPr>
            <a:xfrm>
              <a:off x="10467900" y="2664429"/>
              <a:ext cx="413173" cy="413173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tx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A8B1DEFD-40B1-4EC3-88B4-60835BD21B7A}"/>
                    </a:ext>
                  </a:extLst>
                </p:cNvPr>
                <p:cNvSpPr txBox="1"/>
                <p:nvPr/>
              </p:nvSpPr>
              <p:spPr>
                <a:xfrm>
                  <a:off x="10492384" y="2679817"/>
                  <a:ext cx="34451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ko-KR" alt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ko-KR" altLang="en-US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ko-KR" altLang="en-US" i="1" smtClean="0">
                                <a:latin typeface="Cambria Math" panose="02040503050406030204" pitchFamily="18" charset="0"/>
                              </a:rPr>
                              <m:t>𝑢𝑖</m:t>
                            </m:r>
                          </m:sub>
                        </m:sSub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A8B1DEFD-40B1-4EC3-88B4-60835BD21B7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92384" y="2679817"/>
                  <a:ext cx="344518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16071" r="-7143" b="-26087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115" name="직선 화살표 연결선 114">
            <a:extLst>
              <a:ext uri="{FF2B5EF4-FFF2-40B4-BE49-F238E27FC236}">
                <a16:creationId xmlns:a16="http://schemas.microsoft.com/office/drawing/2014/main" id="{261BC43E-2247-4356-A45B-28EE17B68956}"/>
              </a:ext>
            </a:extLst>
          </p:cNvPr>
          <p:cNvCxnSpPr>
            <a:cxnSpLocks/>
            <a:stCxn id="112" idx="4"/>
            <a:endCxn id="104" idx="0"/>
          </p:cNvCxnSpPr>
          <p:nvPr/>
        </p:nvCxnSpPr>
        <p:spPr>
          <a:xfrm>
            <a:off x="10110550" y="2471907"/>
            <a:ext cx="10281" cy="86558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30CA0C7A-E76E-4844-89B9-A4F9816A60D3}"/>
              </a:ext>
            </a:extLst>
          </p:cNvPr>
          <p:cNvSpPr txBox="1"/>
          <p:nvPr/>
        </p:nvSpPr>
        <p:spPr>
          <a:xfrm>
            <a:off x="9616238" y="1690518"/>
            <a:ext cx="960575" cy="376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ea typeface="나눔스퀘어 ExtraBold" panose="020B0600000101010101" pitchFamily="50" charset="-127"/>
              </a:rPr>
              <a:t>Target</a:t>
            </a:r>
            <a:endParaRPr lang="ko-KR" altLang="en-US" sz="1400" dirty="0">
              <a:ea typeface="나눔스퀘어 Bold" panose="020B0600000101010101" pitchFamily="50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2CD797B-9FEF-41C4-B3D0-B85BB30BBED4}"/>
              </a:ext>
            </a:extLst>
          </p:cNvPr>
          <p:cNvGrpSpPr/>
          <p:nvPr/>
        </p:nvGrpSpPr>
        <p:grpSpPr>
          <a:xfrm>
            <a:off x="7796561" y="2995103"/>
            <a:ext cx="1297944" cy="1098813"/>
            <a:chOff x="4790529" y="1681652"/>
            <a:chExt cx="1297944" cy="1098813"/>
          </a:xfrm>
        </p:grpSpPr>
        <p:sp>
          <p:nvSpPr>
            <p:cNvPr id="64" name="사다리꼴 63">
              <a:extLst>
                <a:ext uri="{FF2B5EF4-FFF2-40B4-BE49-F238E27FC236}">
                  <a16:creationId xmlns:a16="http://schemas.microsoft.com/office/drawing/2014/main" id="{1D48F402-9718-4918-AC2B-63768E8CB5AF}"/>
                </a:ext>
              </a:extLst>
            </p:cNvPr>
            <p:cNvSpPr/>
            <p:nvPr/>
          </p:nvSpPr>
          <p:spPr>
            <a:xfrm rot="16200000">
              <a:off x="4890094" y="1582087"/>
              <a:ext cx="1098813" cy="1297944"/>
            </a:xfrm>
            <a:prstGeom prst="trapezoi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0CE48C9-67AC-4A09-8835-8DCDAFD75522}"/>
                </a:ext>
              </a:extLst>
            </p:cNvPr>
            <p:cNvSpPr txBox="1"/>
            <p:nvPr/>
          </p:nvSpPr>
          <p:spPr>
            <a:xfrm>
              <a:off x="4823285" y="1892765"/>
              <a:ext cx="12333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GCMC</a:t>
              </a:r>
            </a:p>
            <a:p>
              <a:pPr algn="ctr"/>
              <a:r>
                <a:rPr lang="en-US" altLang="ko-KR" b="1" dirty="0"/>
                <a:t>Decoder</a:t>
              </a:r>
              <a:endParaRPr lang="ko-KR" altLang="en-US" b="1" dirty="0"/>
            </a:p>
          </p:txBody>
        </p:sp>
      </p:grp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14A850C3-CD35-4AFF-B98F-71A03EE5A077}"/>
              </a:ext>
            </a:extLst>
          </p:cNvPr>
          <p:cNvCxnSpPr>
            <a:cxnSpLocks/>
            <a:stCxn id="64" idx="2"/>
            <a:endCxn id="104" idx="2"/>
          </p:cNvCxnSpPr>
          <p:nvPr/>
        </p:nvCxnSpPr>
        <p:spPr>
          <a:xfrm flipV="1">
            <a:off x="9094505" y="3544079"/>
            <a:ext cx="819739" cy="4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5" name="표 104">
            <a:extLst>
              <a:ext uri="{FF2B5EF4-FFF2-40B4-BE49-F238E27FC236}">
                <a16:creationId xmlns:a16="http://schemas.microsoft.com/office/drawing/2014/main" id="{D343C7CC-87B7-48AD-9AFF-7EAB17242E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73562"/>
              </p:ext>
            </p:extLst>
          </p:nvPr>
        </p:nvGraphicFramePr>
        <p:xfrm>
          <a:off x="1071444" y="2935553"/>
          <a:ext cx="143807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7935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47935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47935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106" name="TextBox 105">
            <a:extLst>
              <a:ext uri="{FF2B5EF4-FFF2-40B4-BE49-F238E27FC236}">
                <a16:creationId xmlns:a16="http://schemas.microsoft.com/office/drawing/2014/main" id="{18A38543-FC58-4722-9604-FDE2517297D5}"/>
              </a:ext>
            </a:extLst>
          </p:cNvPr>
          <p:cNvSpPr txBox="1"/>
          <p:nvPr/>
        </p:nvSpPr>
        <p:spPr>
          <a:xfrm>
            <a:off x="1071444" y="4146897"/>
            <a:ext cx="143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ea typeface="나눔스퀘어 Bold" panose="020B0600000101010101" pitchFamily="50" charset="-127"/>
              </a:rPr>
              <a:t>(Sentiment)</a:t>
            </a:r>
            <a:endParaRPr lang="ko-KR" altLang="en-US" sz="1400" dirty="0">
              <a:ea typeface="나눔스퀘어 Bold" panose="020B0600000101010101" pitchFamily="50" charset="-127"/>
            </a:endParaRPr>
          </a:p>
        </p:txBody>
      </p:sp>
      <p:cxnSp>
        <p:nvCxnSpPr>
          <p:cNvPr id="109" name="직선 화살표 연결선 108">
            <a:extLst>
              <a:ext uri="{FF2B5EF4-FFF2-40B4-BE49-F238E27FC236}">
                <a16:creationId xmlns:a16="http://schemas.microsoft.com/office/drawing/2014/main" id="{3935DDE3-1D91-4D46-970D-8CA1CD60ED94}"/>
              </a:ext>
            </a:extLst>
          </p:cNvPr>
          <p:cNvCxnSpPr>
            <a:cxnSpLocks/>
            <a:stCxn id="105" idx="3"/>
            <a:endCxn id="113" idx="2"/>
          </p:cNvCxnSpPr>
          <p:nvPr/>
        </p:nvCxnSpPr>
        <p:spPr>
          <a:xfrm flipV="1">
            <a:off x="2509518" y="3544511"/>
            <a:ext cx="1016045" cy="6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86ECDEDC-B5B4-4E28-A78F-81E2EEDEB2BB}"/>
              </a:ext>
            </a:extLst>
          </p:cNvPr>
          <p:cNvGrpSpPr/>
          <p:nvPr/>
        </p:nvGrpSpPr>
        <p:grpSpPr>
          <a:xfrm>
            <a:off x="3525563" y="2995103"/>
            <a:ext cx="1297944" cy="1098813"/>
            <a:chOff x="2425947" y="1685463"/>
            <a:chExt cx="1297944" cy="1098813"/>
          </a:xfrm>
        </p:grpSpPr>
        <p:sp>
          <p:nvSpPr>
            <p:cNvPr id="113" name="사다리꼴 112">
              <a:extLst>
                <a:ext uri="{FF2B5EF4-FFF2-40B4-BE49-F238E27FC236}">
                  <a16:creationId xmlns:a16="http://schemas.microsoft.com/office/drawing/2014/main" id="{1F0555DE-8B4C-4504-8C85-4CD5A0CCF7BC}"/>
                </a:ext>
              </a:extLst>
            </p:cNvPr>
            <p:cNvSpPr/>
            <p:nvPr/>
          </p:nvSpPr>
          <p:spPr>
            <a:xfrm rot="5400000">
              <a:off x="2525512" y="1585898"/>
              <a:ext cx="1098813" cy="1297944"/>
            </a:xfrm>
            <a:prstGeom prst="trapezoid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C15BA021-7D2A-4B25-8DDB-1CF6EBDA574B}"/>
                </a:ext>
              </a:extLst>
            </p:cNvPr>
            <p:cNvSpPr txBox="1"/>
            <p:nvPr/>
          </p:nvSpPr>
          <p:spPr>
            <a:xfrm>
              <a:off x="2457204" y="1892765"/>
              <a:ext cx="12333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/>
                <a:t>GCMC</a:t>
              </a:r>
            </a:p>
            <a:p>
              <a:pPr algn="ctr"/>
              <a:r>
                <a:rPr lang="en-US" altLang="ko-KR" b="1" dirty="0"/>
                <a:t>Encoder</a:t>
              </a:r>
              <a:endParaRPr lang="ko-KR" altLang="en-US" b="1" dirty="0"/>
            </a:p>
          </p:txBody>
        </p:sp>
      </p:grpSp>
      <p:graphicFrame>
        <p:nvGraphicFramePr>
          <p:cNvPr id="137" name="표 136">
            <a:extLst>
              <a:ext uri="{FF2B5EF4-FFF2-40B4-BE49-F238E27FC236}">
                <a16:creationId xmlns:a16="http://schemas.microsoft.com/office/drawing/2014/main" id="{658F13C8-A068-4A28-951A-7D17EF0841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1415251"/>
              </p:ext>
            </p:extLst>
          </p:nvPr>
        </p:nvGraphicFramePr>
        <p:xfrm>
          <a:off x="1071444" y="4635190"/>
          <a:ext cx="1438074" cy="1219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79358">
                  <a:extLst>
                    <a:ext uri="{9D8B030D-6E8A-4147-A177-3AD203B41FA5}">
                      <a16:colId xmlns:a16="http://schemas.microsoft.com/office/drawing/2014/main" val="2462597606"/>
                    </a:ext>
                  </a:extLst>
                </a:gridCol>
                <a:gridCol w="479358">
                  <a:extLst>
                    <a:ext uri="{9D8B030D-6E8A-4147-A177-3AD203B41FA5}">
                      <a16:colId xmlns:a16="http://schemas.microsoft.com/office/drawing/2014/main" val="3504671292"/>
                    </a:ext>
                  </a:extLst>
                </a:gridCol>
                <a:gridCol w="479358">
                  <a:extLst>
                    <a:ext uri="{9D8B030D-6E8A-4147-A177-3AD203B41FA5}">
                      <a16:colId xmlns:a16="http://schemas.microsoft.com/office/drawing/2014/main" val="5427111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450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265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2702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178502"/>
                  </a:ext>
                </a:extLst>
              </a:tr>
            </a:tbl>
          </a:graphicData>
        </a:graphic>
      </p:graphicFrame>
      <p:sp>
        <p:nvSpPr>
          <p:cNvPr id="138" name="TextBox 137">
            <a:extLst>
              <a:ext uri="{FF2B5EF4-FFF2-40B4-BE49-F238E27FC236}">
                <a16:creationId xmlns:a16="http://schemas.microsoft.com/office/drawing/2014/main" id="{013BCA39-283E-4996-9DB7-62062AF7E000}"/>
              </a:ext>
            </a:extLst>
          </p:cNvPr>
          <p:cNvSpPr txBox="1"/>
          <p:nvPr/>
        </p:nvSpPr>
        <p:spPr>
          <a:xfrm>
            <a:off x="1071444" y="5846534"/>
            <a:ext cx="143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ea typeface="나눔스퀘어 Bold" panose="020B0600000101010101" pitchFamily="50" charset="-127"/>
              </a:rPr>
              <a:t>(Emotion)</a:t>
            </a:r>
            <a:endParaRPr lang="ko-KR" altLang="en-US" sz="1400" dirty="0">
              <a:ea typeface="나눔스퀘어 Bold" panose="020B0600000101010101" pitchFamily="50" charset="-127"/>
            </a:endParaRPr>
          </a:p>
        </p:txBody>
      </p:sp>
      <p:cxnSp>
        <p:nvCxnSpPr>
          <p:cNvPr id="139" name="직선 화살표 연결선 138">
            <a:extLst>
              <a:ext uri="{FF2B5EF4-FFF2-40B4-BE49-F238E27FC236}">
                <a16:creationId xmlns:a16="http://schemas.microsoft.com/office/drawing/2014/main" id="{C0E0E8D8-DC28-4447-A2E0-564D794D477A}"/>
              </a:ext>
            </a:extLst>
          </p:cNvPr>
          <p:cNvCxnSpPr>
            <a:cxnSpLocks/>
            <a:stCxn id="137" idx="3"/>
            <a:endCxn id="113" idx="2"/>
          </p:cNvCxnSpPr>
          <p:nvPr/>
        </p:nvCxnSpPr>
        <p:spPr>
          <a:xfrm flipV="1">
            <a:off x="2509518" y="3544511"/>
            <a:ext cx="1016045" cy="17002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0C5BD9EA-1E30-42CA-95F2-2E53A7125026}"/>
              </a:ext>
            </a:extLst>
          </p:cNvPr>
          <p:cNvCxnSpPr>
            <a:cxnSpLocks/>
            <a:stCxn id="113" idx="0"/>
          </p:cNvCxnSpPr>
          <p:nvPr/>
        </p:nvCxnSpPr>
        <p:spPr>
          <a:xfrm>
            <a:off x="4823507" y="3544511"/>
            <a:ext cx="87541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2D236928-BFEF-472F-B5BE-2301EF08BE32}"/>
              </a:ext>
            </a:extLst>
          </p:cNvPr>
          <p:cNvGrpSpPr/>
          <p:nvPr/>
        </p:nvGrpSpPr>
        <p:grpSpPr>
          <a:xfrm>
            <a:off x="5590997" y="2867663"/>
            <a:ext cx="1438074" cy="636988"/>
            <a:chOff x="4098497" y="1485263"/>
            <a:chExt cx="1438074" cy="636988"/>
          </a:xfrm>
        </p:grpSpPr>
        <p:grpSp>
          <p:nvGrpSpPr>
            <p:cNvPr id="174" name="그룹 173">
              <a:extLst>
                <a:ext uri="{FF2B5EF4-FFF2-40B4-BE49-F238E27FC236}">
                  <a16:creationId xmlns:a16="http://schemas.microsoft.com/office/drawing/2014/main" id="{C1B3645D-AFCA-4866-9A2C-E7B58E882416}"/>
                </a:ext>
              </a:extLst>
            </p:cNvPr>
            <p:cNvGrpSpPr/>
            <p:nvPr/>
          </p:nvGrpSpPr>
          <p:grpSpPr>
            <a:xfrm>
              <a:off x="4206426" y="1783957"/>
              <a:ext cx="1222578" cy="338294"/>
              <a:chOff x="4206426" y="1892765"/>
              <a:chExt cx="1222578" cy="338294"/>
            </a:xfrm>
          </p:grpSpPr>
          <p:sp>
            <p:nvSpPr>
              <p:cNvPr id="176" name="사각형: 둥근 모서리 175">
                <a:extLst>
                  <a:ext uri="{FF2B5EF4-FFF2-40B4-BE49-F238E27FC236}">
                    <a16:creationId xmlns:a16="http://schemas.microsoft.com/office/drawing/2014/main" id="{255C7663-3519-4C68-B6B2-8677758770F2}"/>
                  </a:ext>
                </a:extLst>
              </p:cNvPr>
              <p:cNvSpPr/>
              <p:nvPr/>
            </p:nvSpPr>
            <p:spPr>
              <a:xfrm>
                <a:off x="4206426" y="1892765"/>
                <a:ext cx="1222578" cy="338294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7" name="타원 176">
                <a:extLst>
                  <a:ext uri="{FF2B5EF4-FFF2-40B4-BE49-F238E27FC236}">
                    <a16:creationId xmlns:a16="http://schemas.microsoft.com/office/drawing/2014/main" id="{EAC2C4EA-4B49-4255-8C4C-60A6126870AF}"/>
                  </a:ext>
                </a:extLst>
              </p:cNvPr>
              <p:cNvSpPr/>
              <p:nvPr/>
            </p:nvSpPr>
            <p:spPr>
              <a:xfrm>
                <a:off x="4297440" y="1969421"/>
                <a:ext cx="169141" cy="169141"/>
              </a:xfrm>
              <a:prstGeom prst="ellips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8" name="타원 177">
                <a:extLst>
                  <a:ext uri="{FF2B5EF4-FFF2-40B4-BE49-F238E27FC236}">
                    <a16:creationId xmlns:a16="http://schemas.microsoft.com/office/drawing/2014/main" id="{65B9639F-A5FD-452B-8273-50BFE9BCCCE4}"/>
                  </a:ext>
                </a:extLst>
              </p:cNvPr>
              <p:cNvSpPr/>
              <p:nvPr/>
            </p:nvSpPr>
            <p:spPr>
              <a:xfrm>
                <a:off x="4515202" y="1969421"/>
                <a:ext cx="169141" cy="169141"/>
              </a:xfrm>
              <a:prstGeom prst="ellips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9" name="타원 178">
                <a:extLst>
                  <a:ext uri="{FF2B5EF4-FFF2-40B4-BE49-F238E27FC236}">
                    <a16:creationId xmlns:a16="http://schemas.microsoft.com/office/drawing/2014/main" id="{4FCB56B0-19FA-4DE0-B1A4-42FE24541F92}"/>
                  </a:ext>
                </a:extLst>
              </p:cNvPr>
              <p:cNvSpPr/>
              <p:nvPr/>
            </p:nvSpPr>
            <p:spPr>
              <a:xfrm>
                <a:off x="4732964" y="1969421"/>
                <a:ext cx="169141" cy="169141"/>
              </a:xfrm>
              <a:prstGeom prst="ellips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0" name="타원 179">
                <a:extLst>
                  <a:ext uri="{FF2B5EF4-FFF2-40B4-BE49-F238E27FC236}">
                    <a16:creationId xmlns:a16="http://schemas.microsoft.com/office/drawing/2014/main" id="{9A17E341-0800-47F5-8CC6-57C64DECC8DE}"/>
                  </a:ext>
                </a:extLst>
              </p:cNvPr>
              <p:cNvSpPr/>
              <p:nvPr/>
            </p:nvSpPr>
            <p:spPr>
              <a:xfrm>
                <a:off x="4955559" y="1969421"/>
                <a:ext cx="169141" cy="169141"/>
              </a:xfrm>
              <a:prstGeom prst="ellips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1" name="타원 180">
                <a:extLst>
                  <a:ext uri="{FF2B5EF4-FFF2-40B4-BE49-F238E27FC236}">
                    <a16:creationId xmlns:a16="http://schemas.microsoft.com/office/drawing/2014/main" id="{39D730A2-E9F8-43A6-8B05-696E0C80BD6D}"/>
                  </a:ext>
                </a:extLst>
              </p:cNvPr>
              <p:cNvSpPr/>
              <p:nvPr/>
            </p:nvSpPr>
            <p:spPr>
              <a:xfrm>
                <a:off x="5176576" y="1969421"/>
                <a:ext cx="169141" cy="169141"/>
              </a:xfrm>
              <a:prstGeom prst="ellips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BC271BA3-613B-4066-A5EC-9AE306A55FA0}"/>
                </a:ext>
              </a:extLst>
            </p:cNvPr>
            <p:cNvSpPr txBox="1"/>
            <p:nvPr/>
          </p:nvSpPr>
          <p:spPr>
            <a:xfrm>
              <a:off x="4098497" y="1485263"/>
              <a:ext cx="14380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ea typeface="나눔스퀘어 Bold" panose="020B0600000101010101" pitchFamily="50" charset="-127"/>
                </a:rPr>
                <a:t>User embedding</a:t>
              </a:r>
              <a:endParaRPr lang="ko-KR" altLang="en-US" sz="1400" dirty="0"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7F5BA93F-CE75-4CD9-9EDF-CE06A1C48155}"/>
              </a:ext>
            </a:extLst>
          </p:cNvPr>
          <p:cNvGrpSpPr/>
          <p:nvPr/>
        </p:nvGrpSpPr>
        <p:grpSpPr>
          <a:xfrm>
            <a:off x="5590997" y="3586414"/>
            <a:ext cx="1438074" cy="610451"/>
            <a:chOff x="4098497" y="2344222"/>
            <a:chExt cx="1438074" cy="610451"/>
          </a:xfrm>
        </p:grpSpPr>
        <p:grpSp>
          <p:nvGrpSpPr>
            <p:cNvPr id="183" name="그룹 182">
              <a:extLst>
                <a:ext uri="{FF2B5EF4-FFF2-40B4-BE49-F238E27FC236}">
                  <a16:creationId xmlns:a16="http://schemas.microsoft.com/office/drawing/2014/main" id="{1B12F609-CE89-4E7D-BA58-C88C31C22B1D}"/>
                </a:ext>
              </a:extLst>
            </p:cNvPr>
            <p:cNvGrpSpPr/>
            <p:nvPr/>
          </p:nvGrpSpPr>
          <p:grpSpPr>
            <a:xfrm>
              <a:off x="4206426" y="2344222"/>
              <a:ext cx="1222578" cy="338294"/>
              <a:chOff x="4206426" y="1892765"/>
              <a:chExt cx="1222578" cy="338294"/>
            </a:xfrm>
          </p:grpSpPr>
          <p:sp>
            <p:nvSpPr>
              <p:cNvPr id="185" name="사각형: 둥근 모서리 184">
                <a:extLst>
                  <a:ext uri="{FF2B5EF4-FFF2-40B4-BE49-F238E27FC236}">
                    <a16:creationId xmlns:a16="http://schemas.microsoft.com/office/drawing/2014/main" id="{6C85CD43-B7A1-40FE-8A29-E3F2835BCA82}"/>
                  </a:ext>
                </a:extLst>
              </p:cNvPr>
              <p:cNvSpPr/>
              <p:nvPr/>
            </p:nvSpPr>
            <p:spPr>
              <a:xfrm>
                <a:off x="4206426" y="1892765"/>
                <a:ext cx="1222578" cy="338294"/>
              </a:xfrm>
              <a:prstGeom prst="roundRect">
                <a:avLst>
                  <a:gd name="adj" fmla="val 50000"/>
                </a:avLst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6" name="타원 185">
                <a:extLst>
                  <a:ext uri="{FF2B5EF4-FFF2-40B4-BE49-F238E27FC236}">
                    <a16:creationId xmlns:a16="http://schemas.microsoft.com/office/drawing/2014/main" id="{164A051C-E2A5-4EE7-836A-E3BC5FAF260E}"/>
                  </a:ext>
                </a:extLst>
              </p:cNvPr>
              <p:cNvSpPr/>
              <p:nvPr/>
            </p:nvSpPr>
            <p:spPr>
              <a:xfrm>
                <a:off x="4297440" y="1969421"/>
                <a:ext cx="169141" cy="16914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id="{28B3B6CE-FFC2-4FF3-B56E-B9C3D44866A2}"/>
                  </a:ext>
                </a:extLst>
              </p:cNvPr>
              <p:cNvSpPr/>
              <p:nvPr/>
            </p:nvSpPr>
            <p:spPr>
              <a:xfrm>
                <a:off x="4515202" y="1969421"/>
                <a:ext cx="169141" cy="16914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8" name="타원 187">
                <a:extLst>
                  <a:ext uri="{FF2B5EF4-FFF2-40B4-BE49-F238E27FC236}">
                    <a16:creationId xmlns:a16="http://schemas.microsoft.com/office/drawing/2014/main" id="{3491A659-2B76-45C6-B683-53C71441D7CE}"/>
                  </a:ext>
                </a:extLst>
              </p:cNvPr>
              <p:cNvSpPr/>
              <p:nvPr/>
            </p:nvSpPr>
            <p:spPr>
              <a:xfrm>
                <a:off x="4732964" y="1969421"/>
                <a:ext cx="169141" cy="16914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9" name="타원 188">
                <a:extLst>
                  <a:ext uri="{FF2B5EF4-FFF2-40B4-BE49-F238E27FC236}">
                    <a16:creationId xmlns:a16="http://schemas.microsoft.com/office/drawing/2014/main" id="{F8CB2AC6-046C-4870-9426-615B95027703}"/>
                  </a:ext>
                </a:extLst>
              </p:cNvPr>
              <p:cNvSpPr/>
              <p:nvPr/>
            </p:nvSpPr>
            <p:spPr>
              <a:xfrm>
                <a:off x="4955559" y="1969421"/>
                <a:ext cx="169141" cy="16914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0" name="타원 189">
                <a:extLst>
                  <a:ext uri="{FF2B5EF4-FFF2-40B4-BE49-F238E27FC236}">
                    <a16:creationId xmlns:a16="http://schemas.microsoft.com/office/drawing/2014/main" id="{C37FC230-BBE5-4B81-A9FD-86E8BE45AA4D}"/>
                  </a:ext>
                </a:extLst>
              </p:cNvPr>
              <p:cNvSpPr/>
              <p:nvPr/>
            </p:nvSpPr>
            <p:spPr>
              <a:xfrm>
                <a:off x="5176576" y="1969421"/>
                <a:ext cx="169141" cy="169141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420915FE-DE0A-46A6-84DB-530B173BDEFA}"/>
                </a:ext>
              </a:extLst>
            </p:cNvPr>
            <p:cNvSpPr txBox="1"/>
            <p:nvPr/>
          </p:nvSpPr>
          <p:spPr>
            <a:xfrm>
              <a:off x="4098497" y="2646896"/>
              <a:ext cx="14380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ea typeface="나눔스퀘어 Bold" panose="020B0600000101010101" pitchFamily="50" charset="-127"/>
                </a:rPr>
                <a:t>Item embedding</a:t>
              </a:r>
              <a:endParaRPr lang="ko-KR" altLang="en-US" sz="1400" dirty="0"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191" name="직선 화살표 연결선 190">
            <a:extLst>
              <a:ext uri="{FF2B5EF4-FFF2-40B4-BE49-F238E27FC236}">
                <a16:creationId xmlns:a16="http://schemas.microsoft.com/office/drawing/2014/main" id="{00AC7C94-BF66-40F7-A607-D948A58AA28F}"/>
              </a:ext>
            </a:extLst>
          </p:cNvPr>
          <p:cNvCxnSpPr>
            <a:cxnSpLocks/>
            <a:endCxn id="64" idx="0"/>
          </p:cNvCxnSpPr>
          <p:nvPr/>
        </p:nvCxnSpPr>
        <p:spPr>
          <a:xfrm>
            <a:off x="6921504" y="3537982"/>
            <a:ext cx="875057" cy="652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89F1CAD-D7A3-4FE7-9B8C-C2DF486EA89A}"/>
              </a:ext>
            </a:extLst>
          </p:cNvPr>
          <p:cNvSpPr/>
          <p:nvPr/>
        </p:nvSpPr>
        <p:spPr>
          <a:xfrm>
            <a:off x="981456" y="1182781"/>
            <a:ext cx="9595357" cy="49715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C1E83C3-1C5E-456C-87BC-486DA53BF008}"/>
              </a:ext>
            </a:extLst>
          </p:cNvPr>
          <p:cNvSpPr txBox="1"/>
          <p:nvPr/>
        </p:nvSpPr>
        <p:spPr>
          <a:xfrm>
            <a:off x="3439166" y="6222519"/>
            <a:ext cx="5313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Figure 2: multi-relations based GCMC framework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7385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mpty_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35738</TotalTime>
  <Words>1397</Words>
  <Application>Microsoft Office PowerPoint</Application>
  <PresentationFormat>와이드스크린</PresentationFormat>
  <Paragraphs>452</Paragraphs>
  <Slides>23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23</vt:i4>
      </vt:variant>
    </vt:vector>
  </HeadingPairs>
  <TitlesOfParts>
    <vt:vector size="34" baseType="lpstr">
      <vt:lpstr>Cambria Math</vt:lpstr>
      <vt:lpstr>나눔스퀘어</vt:lpstr>
      <vt:lpstr>Arial</vt:lpstr>
      <vt:lpstr>굴림</vt:lpstr>
      <vt:lpstr>바탕</vt:lpstr>
      <vt:lpstr>Times New Roman</vt:lpstr>
      <vt:lpstr>나눔스퀘어 ExtraBold</vt:lpstr>
      <vt:lpstr>맑은 고딕</vt:lpstr>
      <vt:lpstr>나눔스퀘어 Bold</vt:lpstr>
      <vt:lpstr>Office 테마</vt:lpstr>
      <vt:lpstr>Empty_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LeeCheonsol</cp:lastModifiedBy>
  <cp:revision>1293</cp:revision>
  <dcterms:created xsi:type="dcterms:W3CDTF">2018-08-30T11:36:00Z</dcterms:created>
  <dcterms:modified xsi:type="dcterms:W3CDTF">2021-10-09T12:32:30Z</dcterms:modified>
</cp:coreProperties>
</file>

<file path=docProps/thumbnail.jpeg>
</file>